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 Medium"/>
      <p:regular r:id="rId42"/>
      <p:bold r:id="rId43"/>
      <p:italic r:id="rId44"/>
      <p:boldItalic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  <p:embeddedFont>
      <p:font typeface="Roboto Light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Medium-regular.fntdata"/><Relationship Id="rId41" Type="http://schemas.openxmlformats.org/officeDocument/2006/relationships/slide" Target="slides/slide36.xml"/><Relationship Id="rId44" Type="http://schemas.openxmlformats.org/officeDocument/2006/relationships/font" Target="fonts/RobotoMedium-italic.fntdata"/><Relationship Id="rId43" Type="http://schemas.openxmlformats.org/officeDocument/2006/relationships/font" Target="fonts/RobotoMedium-bold.fntdata"/><Relationship Id="rId46" Type="http://schemas.openxmlformats.org/officeDocument/2006/relationships/font" Target="fonts/Roboto-regular.fntdata"/><Relationship Id="rId45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6.xml"/><Relationship Id="rId55" Type="http://schemas.openxmlformats.org/officeDocument/2006/relationships/font" Target="fonts/RobotoLight-bold.fntdata"/><Relationship Id="rId10" Type="http://schemas.openxmlformats.org/officeDocument/2006/relationships/slide" Target="slides/slide5.xml"/><Relationship Id="rId54" Type="http://schemas.openxmlformats.org/officeDocument/2006/relationships/font" Target="fonts/RobotoLight-regular.fntdata"/><Relationship Id="rId13" Type="http://schemas.openxmlformats.org/officeDocument/2006/relationships/slide" Target="slides/slide8.xml"/><Relationship Id="rId57" Type="http://schemas.openxmlformats.org/officeDocument/2006/relationships/font" Target="fonts/RobotoLight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4b36940e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74b36940e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74b36940e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74b36940e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74b36940e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74b36940e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74c9444f7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74c9444f7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74b36940e9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74b36940e9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4b36940e9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74b36940e9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74c9444f7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74c9444f7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74c79ad7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74c79ad7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74c79ad7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74c79ad7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74c9444f7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74c9444f7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4b36940e9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74b36940e9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74c79ad71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74c79ad71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74c79ad71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74c79ad71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e6747ada7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e6747ada7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74c79ad71c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74c79ad71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74c79ad71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74c79ad71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74c9444f7f_1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74c9444f7f_1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4c79ad71c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74c79ad71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74c79ad71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74c79ad71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74c79ad71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74c79ad71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e8a54d2b5c_1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e8a54d2b5c_1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74c9444f7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74c9444f7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Dorius SF, Firebaugh G. Trends in Global Gender Inequality (Forthcoming, Social Forces). Soc Forces. 2010 Jul 1;88(5):1941-1968. doi: 10.1353/sof.2010.0040. PMID: 21643494; PMCID: PMC3107548.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74c79ad71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74c79ad71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74c79ad71c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74c79ad71c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74c79ad71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74c79ad71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74c9444f7f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74c9444f7f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74c79ad71c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74c79ad71c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74c79ad71c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74c79ad71c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e85bb45c1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e85bb45c1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74b36940e9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74b36940e9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Dorius SF, Firebaugh G. Trends in Global Gender Inequality (Forthcoming, Social Forces). Soc Forces. 2010 Jul 1;88(5):1941-1968. doi: 10.1353/sof.2010.0040. PMID: 21643494; PMCID: PMC3107548.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4c9444f7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4c9444f7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4c9444f7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74c9444f7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74b36940e9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74b36940e9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4b36940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74b36940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4b36940e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4b36940e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tinyurl.com/data6-interest24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tinyurl.com/data6-interest24" TargetMode="Externa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tinyurl.com/data6-interest24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tinyurl.com/data6-interest24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 1">
  <p:cSld name="SECTION_TITLE_AND_DESCRIPTION_2_1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1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11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2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1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82" name="Google Shape;82;p11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Google Shape;8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" name="Google Shape;89;p12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2"/>
          <p:cNvSpPr txBox="1"/>
          <p:nvPr>
            <p:ph idx="2" type="body"/>
          </p:nvPr>
        </p:nvSpPr>
        <p:spPr>
          <a:xfrm>
            <a:off x="9543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4" name="Google Shape;94;p13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3">
  <p:cSld name="SECTION_TITLE_AND_DESCRIPTION_3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5"/>
          <p:cNvSpPr txBox="1"/>
          <p:nvPr>
            <p:ph idx="2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6"/>
          <p:cNvSpPr txBox="1"/>
          <p:nvPr>
            <p:ph type="title"/>
          </p:nvPr>
        </p:nvSpPr>
        <p:spPr>
          <a:xfrm>
            <a:off x="95425" y="4382350"/>
            <a:ext cx="842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107" name="Google Shape;107;p16"/>
          <p:cNvCxnSpPr/>
          <p:nvPr/>
        </p:nvCxnSpPr>
        <p:spPr>
          <a:xfrm>
            <a:off x="168250" y="4288400"/>
            <a:ext cx="8757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5633850" y="40968"/>
            <a:ext cx="283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2"/>
              </a:rPr>
              <a:t>https://tinyurl.com/data6-interest24</a:t>
            </a: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3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lude">
  <p:cSld name="SECTION_TITLE_AND_DESCRIPTION_1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17" name="Google Shape;11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19" name="Google Shape;119;p19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9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4" name="Google Shape;124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5" name="Google Shape;125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left">
  <p:cSld name="SECTION_TITLE_AND_DESCRIPTION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3" name="Google Shape;13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eft, Heading">
  <p:cSld name="SECTION_TITLE_AND_DESCRIPTION_1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3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" name="Google Shape;140;p22"/>
          <p:cNvSpPr txBox="1"/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41" name="Google Shape;14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4" name="Google Shape;14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">
  <p:cSld name="SECTION_TITLE_AND_DESCRIPTION_1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3600"/>
              <a:buNone/>
              <a:defRPr sz="3600">
                <a:solidFill>
                  <a:srgbClr val="6D9EE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 1">
  <p:cSld name="SECTION_TITLE_AND_DESCRIPTION_1_4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4">
  <p:cSld name="SECTION_TITLE_AND_DESCRIPTION_4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5" name="Google Shape;16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2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 2">
  <p:cSld name="SECTION_TITLE_AND_DESCRIPTION_1_5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73" name="Google Shape;173;p29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4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77" name="Google Shape;17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23657" y="62153"/>
            <a:ext cx="548701" cy="54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/>
        </p:nvSpPr>
        <p:spPr>
          <a:xfrm>
            <a:off x="5633850" y="40968"/>
            <a:ext cx="283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https://tinyurl.com/data6-interest24</a:t>
            </a: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3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 3">
  <p:cSld name="SECTION_TITLE_AND_DESCRIPTION_1_6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82" name="Google Shape;182;p31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5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86" name="Google Shape;18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 4">
  <p:cSld name="SECTION_TITLE_AND_DESCRIPTION_1_7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91" name="Google Shape;191;p33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SECTION_HEADER_6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95" name="Google Shape;19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5">
  <p:cSld name="SECTION_TITLE_AND_DESCRIPTION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8" name="Google Shape;19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00" name="Google Shape;200;p35"/>
          <p:cNvSpPr txBox="1"/>
          <p:nvPr>
            <p:ph idx="2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 5">
  <p:cSld name="SECTION_TITLE_AND_DESCRIPTION_1_8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6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06" name="Google Shape;206;p36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07" name="Google Shape;207;p36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SECTION_HEADER_7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10" name="Google Shape;21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6">
  <p:cSld name="SECTION_TITLE_AND_DESCRIPTION_6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3" name="Google Shape;21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8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15" name="Google Shape;215;p38"/>
          <p:cNvSpPr txBox="1"/>
          <p:nvPr>
            <p:ph idx="2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16" name="Google Shape;216;p38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1 Title and Content">
  <p:cSld name="OBJECT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634725" y="1369225"/>
            <a:ext cx="7886700" cy="32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19" name="Google Shape;219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000"/>
              <a:buNone/>
              <a:defRPr sz="2200">
                <a:solidFill>
                  <a:srgbClr val="1F497D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700"/>
              <a:buNone/>
              <a:defRPr sz="3400">
                <a:solidFill>
                  <a:srgbClr val="1F497D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700"/>
              <a:buNone/>
              <a:defRPr sz="3400">
                <a:solidFill>
                  <a:srgbClr val="1F497D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700"/>
              <a:buNone/>
              <a:defRPr sz="3400">
                <a:solidFill>
                  <a:srgbClr val="1F497D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700"/>
              <a:buNone/>
              <a:defRPr sz="3400">
                <a:solidFill>
                  <a:srgbClr val="1F497D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700"/>
              <a:buNone/>
              <a:defRPr sz="3400">
                <a:solidFill>
                  <a:srgbClr val="1F497D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700"/>
              <a:buNone/>
              <a:defRPr sz="3400">
                <a:solidFill>
                  <a:srgbClr val="1F497D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700"/>
              <a:buNone/>
              <a:defRPr sz="3400">
                <a:solidFill>
                  <a:srgbClr val="1F497D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700"/>
              <a:buNone/>
              <a:defRPr sz="3400">
                <a:solidFill>
                  <a:srgbClr val="1F497D"/>
                </a:solidFill>
              </a:defRPr>
            </a:lvl9pPr>
          </a:lstStyle>
          <a:p/>
        </p:txBody>
      </p:sp>
      <p:pic>
        <p:nvPicPr>
          <p:cNvPr id="220" name="Google Shape;22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23657" y="62153"/>
            <a:ext cx="548701" cy="54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9"/>
          <p:cNvSpPr txBox="1"/>
          <p:nvPr/>
        </p:nvSpPr>
        <p:spPr>
          <a:xfrm>
            <a:off x="5633850" y="40968"/>
            <a:ext cx="283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https://tinyurl.com/data6-interest24</a:t>
            </a: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3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SECTION_TITLE_AND_DESCRIPTION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29" name="Google Shape;29;p5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5"/>
          <p:cNvSpPr txBox="1"/>
          <p:nvPr/>
        </p:nvSpPr>
        <p:spPr>
          <a:xfrm>
            <a:off x="177925" y="4068000"/>
            <a:ext cx="415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Data 6 Panel - National Workshop 2024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2"/>
              </a:rPr>
              <a:t>https://tinyurl.com/data6-interest24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1" name="Google Shape;3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657" y="62153"/>
            <a:ext cx="548701" cy="54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">
  <p:cSld name="SECTION_TITLE_AND_DESCRIPTION_2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idx="1" type="subTitle"/>
          </p:nvPr>
        </p:nvSpPr>
        <p:spPr>
          <a:xfrm>
            <a:off x="4835400" y="4198275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6"/>
          <p:cNvSpPr txBox="1"/>
          <p:nvPr/>
        </p:nvSpPr>
        <p:spPr>
          <a:xfrm>
            <a:off x="6365900" y="3724875"/>
            <a:ext cx="259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95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9" name="Google Shape;39;p6"/>
          <p:cNvCxnSpPr/>
          <p:nvPr/>
        </p:nvCxnSpPr>
        <p:spPr>
          <a:xfrm>
            <a:off x="95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left">
  <p:cSld name="SECTION_TITLE_AND_DESCRIPTION_2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7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667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4572000" y="0"/>
            <a:ext cx="457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4667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">
  <p:cSld name="SECTION_TITLE_AND_DESCRIPTION_2_1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8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4" name="Google Shape;54;p8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" name="Google Shape;5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1">
  <p:cSld name="SECTION_TITLE_AND_DESCRIPTION_2_1_1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9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Compare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4" name="Google Shape;64;p9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">
  <p:cSld name="SECTION_TITLE_AND_DESCRIPTION_2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0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0" name="Google Shape;70;p10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0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3" name="Google Shape;73;p10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" name="Google Shape;7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Roboto Medium"/>
              <a:buNone/>
              <a:defRPr sz="1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https://tinyurl.com/data6-interest24" TargetMode="External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.png"/><Relationship Id="rId22" Type="http://schemas.openxmlformats.org/officeDocument/2006/relationships/image" Target="../media/image28.jpg"/><Relationship Id="rId21" Type="http://schemas.openxmlformats.org/officeDocument/2006/relationships/image" Target="../media/image22.jpg"/><Relationship Id="rId24" Type="http://schemas.openxmlformats.org/officeDocument/2006/relationships/image" Target="../media/image27.jpg"/><Relationship Id="rId23" Type="http://schemas.openxmlformats.org/officeDocument/2006/relationships/image" Target="../media/image24.jp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9" Type="http://schemas.openxmlformats.org/officeDocument/2006/relationships/image" Target="../media/image13.jpg"/><Relationship Id="rId25" Type="http://schemas.openxmlformats.org/officeDocument/2006/relationships/image" Target="../media/image44.jpg"/><Relationship Id="rId5" Type="http://schemas.openxmlformats.org/officeDocument/2006/relationships/image" Target="../media/image9.png"/><Relationship Id="rId6" Type="http://schemas.openxmlformats.org/officeDocument/2006/relationships/image" Target="../media/image12.jpg"/><Relationship Id="rId7" Type="http://schemas.openxmlformats.org/officeDocument/2006/relationships/image" Target="../media/image15.jpg"/><Relationship Id="rId8" Type="http://schemas.openxmlformats.org/officeDocument/2006/relationships/image" Target="../media/image11.jpg"/><Relationship Id="rId11" Type="http://schemas.openxmlformats.org/officeDocument/2006/relationships/image" Target="../media/image23.jpg"/><Relationship Id="rId10" Type="http://schemas.openxmlformats.org/officeDocument/2006/relationships/image" Target="../media/image21.jpg"/><Relationship Id="rId13" Type="http://schemas.openxmlformats.org/officeDocument/2006/relationships/image" Target="../media/image16.png"/><Relationship Id="rId12" Type="http://schemas.openxmlformats.org/officeDocument/2006/relationships/image" Target="../media/image19.jpg"/><Relationship Id="rId15" Type="http://schemas.openxmlformats.org/officeDocument/2006/relationships/image" Target="../media/image32.jpg"/><Relationship Id="rId14" Type="http://schemas.openxmlformats.org/officeDocument/2006/relationships/image" Target="../media/image29.jpg"/><Relationship Id="rId17" Type="http://schemas.openxmlformats.org/officeDocument/2006/relationships/image" Target="../media/image42.jpg"/><Relationship Id="rId16" Type="http://schemas.openxmlformats.org/officeDocument/2006/relationships/image" Target="../media/image18.jpg"/><Relationship Id="rId19" Type="http://schemas.openxmlformats.org/officeDocument/2006/relationships/image" Target="../media/image41.jpg"/><Relationship Id="rId18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jpg"/><Relationship Id="rId21" Type="http://schemas.openxmlformats.org/officeDocument/2006/relationships/image" Target="../media/image24.jp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11.jpg"/><Relationship Id="rId9" Type="http://schemas.openxmlformats.org/officeDocument/2006/relationships/image" Target="../media/image41.jpg"/><Relationship Id="rId5" Type="http://schemas.openxmlformats.org/officeDocument/2006/relationships/image" Target="../media/image13.jpg"/><Relationship Id="rId6" Type="http://schemas.openxmlformats.org/officeDocument/2006/relationships/image" Target="../media/image19.jpg"/><Relationship Id="rId7" Type="http://schemas.openxmlformats.org/officeDocument/2006/relationships/image" Target="../media/image16.png"/><Relationship Id="rId8" Type="http://schemas.openxmlformats.org/officeDocument/2006/relationships/image" Target="../media/image18.jpg"/><Relationship Id="rId11" Type="http://schemas.openxmlformats.org/officeDocument/2006/relationships/image" Target="../media/image29.jpg"/><Relationship Id="rId10" Type="http://schemas.openxmlformats.org/officeDocument/2006/relationships/image" Target="../media/image12.jpg"/><Relationship Id="rId13" Type="http://schemas.openxmlformats.org/officeDocument/2006/relationships/image" Target="../media/image21.jpg"/><Relationship Id="rId12" Type="http://schemas.openxmlformats.org/officeDocument/2006/relationships/image" Target="../media/image42.jpg"/><Relationship Id="rId15" Type="http://schemas.openxmlformats.org/officeDocument/2006/relationships/image" Target="../media/image32.jpg"/><Relationship Id="rId14" Type="http://schemas.openxmlformats.org/officeDocument/2006/relationships/image" Target="../media/image23.jpg"/><Relationship Id="rId17" Type="http://schemas.openxmlformats.org/officeDocument/2006/relationships/image" Target="../media/image22.jpg"/><Relationship Id="rId16" Type="http://schemas.openxmlformats.org/officeDocument/2006/relationships/image" Target="../media/image45.png"/><Relationship Id="rId19" Type="http://schemas.openxmlformats.org/officeDocument/2006/relationships/image" Target="../media/image44.jpg"/><Relationship Id="rId18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8.jpg"/><Relationship Id="rId9" Type="http://schemas.openxmlformats.org/officeDocument/2006/relationships/image" Target="../media/image11.jpg"/><Relationship Id="rId5" Type="http://schemas.openxmlformats.org/officeDocument/2006/relationships/image" Target="../media/image41.jpg"/><Relationship Id="rId6" Type="http://schemas.openxmlformats.org/officeDocument/2006/relationships/image" Target="../media/image42.jpg"/><Relationship Id="rId7" Type="http://schemas.openxmlformats.org/officeDocument/2006/relationships/image" Target="../media/image21.jpg"/><Relationship Id="rId8" Type="http://schemas.openxmlformats.org/officeDocument/2006/relationships/image" Target="../media/image23.jpg"/><Relationship Id="rId11" Type="http://schemas.openxmlformats.org/officeDocument/2006/relationships/image" Target="../media/image29.jpg"/><Relationship Id="rId10" Type="http://schemas.openxmlformats.org/officeDocument/2006/relationships/image" Target="../media/image19.jpg"/><Relationship Id="rId13" Type="http://schemas.openxmlformats.org/officeDocument/2006/relationships/image" Target="../media/image32.jpg"/><Relationship Id="rId12" Type="http://schemas.openxmlformats.org/officeDocument/2006/relationships/image" Target="../media/image12.jpg"/><Relationship Id="rId15" Type="http://schemas.openxmlformats.org/officeDocument/2006/relationships/image" Target="../media/image24.jpg"/><Relationship Id="rId14" Type="http://schemas.openxmlformats.org/officeDocument/2006/relationships/image" Target="../media/image22.jpg"/><Relationship Id="rId17" Type="http://schemas.openxmlformats.org/officeDocument/2006/relationships/image" Target="../media/image13.jpg"/><Relationship Id="rId16" Type="http://schemas.openxmlformats.org/officeDocument/2006/relationships/image" Target="../media/image27.jpg"/><Relationship Id="rId18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jp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13.jpg"/><Relationship Id="rId9" Type="http://schemas.openxmlformats.org/officeDocument/2006/relationships/image" Target="../media/image19.jpg"/><Relationship Id="rId5" Type="http://schemas.openxmlformats.org/officeDocument/2006/relationships/image" Target="../media/image18.jpg"/><Relationship Id="rId6" Type="http://schemas.openxmlformats.org/officeDocument/2006/relationships/image" Target="../media/image41.jpg"/><Relationship Id="rId7" Type="http://schemas.openxmlformats.org/officeDocument/2006/relationships/image" Target="../media/image21.jpg"/><Relationship Id="rId8" Type="http://schemas.openxmlformats.org/officeDocument/2006/relationships/image" Target="../media/image23.jpg"/><Relationship Id="rId11" Type="http://schemas.openxmlformats.org/officeDocument/2006/relationships/image" Target="../media/image32.jpg"/><Relationship Id="rId10" Type="http://schemas.openxmlformats.org/officeDocument/2006/relationships/image" Target="../media/image12.jpg"/><Relationship Id="rId13" Type="http://schemas.openxmlformats.org/officeDocument/2006/relationships/image" Target="../media/image24.jpg"/><Relationship Id="rId12" Type="http://schemas.openxmlformats.org/officeDocument/2006/relationships/image" Target="../media/image22.jpg"/><Relationship Id="rId15" Type="http://schemas.openxmlformats.org/officeDocument/2006/relationships/image" Target="../media/image42.jpg"/><Relationship Id="rId14" Type="http://schemas.openxmlformats.org/officeDocument/2006/relationships/image" Target="../media/image27.jpg"/><Relationship Id="rId17" Type="http://schemas.openxmlformats.org/officeDocument/2006/relationships/image" Target="../media/image44.jpg"/><Relationship Id="rId16" Type="http://schemas.openxmlformats.org/officeDocument/2006/relationships/image" Target="../media/image28.jpg"/><Relationship Id="rId19" Type="http://schemas.openxmlformats.org/officeDocument/2006/relationships/image" Target="../media/image16.png"/><Relationship Id="rId18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ubois-ctds.github.io/" TargetMode="External"/><Relationship Id="rId4" Type="http://schemas.openxmlformats.org/officeDocument/2006/relationships/hyperlink" Target="https://data6.org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ubois-ctds.github.io/" TargetMode="External"/><Relationship Id="rId4" Type="http://schemas.openxmlformats.org/officeDocument/2006/relationships/hyperlink" Target="https://data6.org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s://doi.org/10.1353/sof.2010.0040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data-6-berkeley/materials-su23" TargetMode="External"/><Relationship Id="rId4" Type="http://schemas.openxmlformats.org/officeDocument/2006/relationships/hyperlink" Target="https://github.com/arpeltzer/sp24Spark010" TargetMode="External"/><Relationship Id="rId5" Type="http://schemas.openxmlformats.org/officeDocument/2006/relationships/hyperlink" Target="https://www.kaggle.com/datasets/datafiniti/fast-food-restaurants" TargetMode="External"/><Relationship Id="rId6" Type="http://schemas.openxmlformats.org/officeDocument/2006/relationships/hyperlink" Target="https://www.zillow.com/research/data/" TargetMode="External"/><Relationship Id="rId7" Type="http://schemas.openxmlformats.org/officeDocument/2006/relationships/hyperlink" Target="https://ourworldindata.org/grapher/share-of-individuals-using-the-internet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jpg"/><Relationship Id="rId4" Type="http://schemas.openxmlformats.org/officeDocument/2006/relationships/image" Target="../media/image4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hyperlink" Target="https://dubois-ctds.github.io/" TargetMode="External"/><Relationship Id="rId7" Type="http://schemas.openxmlformats.org/officeDocument/2006/relationships/hyperlink" Target="https://data6.org/" TargetMode="External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3.png"/><Relationship Id="rId6" Type="http://schemas.openxmlformats.org/officeDocument/2006/relationships/image" Target="../media/image25.png"/><Relationship Id="rId7" Type="http://schemas.openxmlformats.org/officeDocument/2006/relationships/image" Target="../media/image31.png"/><Relationship Id="rId8" Type="http://schemas.openxmlformats.org/officeDocument/2006/relationships/hyperlink" Target="https://doi.org/10.1353/sof.2010.004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hyperlink" Target="https://www.smithsonianmag.com/history/first-time-together-and-color-book-displays-web-du-bois-visionary-infographics-180970826/" TargetMode="External"/><Relationship Id="rId5" Type="http://schemas.openxmlformats.org/officeDocument/2006/relationships/image" Target="../media/image30.png"/><Relationship Id="rId6" Type="http://schemas.openxmlformats.org/officeDocument/2006/relationships/image" Target="../media/image6.png"/><Relationship Id="rId7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9.pn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6 Panel</a:t>
            </a:r>
            <a:endParaRPr/>
          </a:p>
        </p:txBody>
      </p:sp>
      <p:sp>
        <p:nvSpPr>
          <p:cNvPr id="227" name="Google Shape;227;p40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Thursday</a:t>
            </a:r>
            <a:r>
              <a:rPr lang="en"/>
              <a:t> 6/27, 9:00–10:30am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National Workshop</a:t>
            </a:r>
            <a:endParaRPr/>
          </a:p>
        </p:txBody>
      </p:sp>
      <p:pic>
        <p:nvPicPr>
          <p:cNvPr id="228" name="Google Shape;2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004" y="1461620"/>
            <a:ext cx="1536301" cy="153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0"/>
          <p:cNvSpPr txBox="1"/>
          <p:nvPr/>
        </p:nvSpPr>
        <p:spPr>
          <a:xfrm>
            <a:off x="5082350" y="3146200"/>
            <a:ext cx="357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https://tinyurl.com/data6-interest24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175" y="4209859"/>
            <a:ext cx="1534889" cy="52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309" y="4287494"/>
            <a:ext cx="1523473" cy="36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2575" y="4250574"/>
            <a:ext cx="1534889" cy="44224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9"/>
          <p:cNvSpPr txBox="1"/>
          <p:nvPr/>
        </p:nvSpPr>
        <p:spPr>
          <a:xfrm>
            <a:off x="253300" y="292350"/>
            <a:ext cx="8496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20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rPr>
              <a:t>Our Team: </a:t>
            </a:r>
            <a:r>
              <a:rPr b="1" lang="en" sz="2120" u="sng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rPr>
              <a:t>Interinstitutional, Intersegmental</a:t>
            </a:r>
            <a:endParaRPr b="1" sz="2120" u="sng">
              <a:solidFill>
                <a:srgbClr val="1F497D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12" name="Google Shape;312;p49"/>
          <p:cNvGrpSpPr/>
          <p:nvPr/>
        </p:nvGrpSpPr>
        <p:grpSpPr>
          <a:xfrm>
            <a:off x="2110389" y="970725"/>
            <a:ext cx="817800" cy="1193463"/>
            <a:chOff x="2110389" y="970725"/>
            <a:chExt cx="817800" cy="1193463"/>
          </a:xfrm>
        </p:grpSpPr>
        <p:pic>
          <p:nvPicPr>
            <p:cNvPr id="313" name="Google Shape;313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21375" y="970725"/>
              <a:ext cx="756200" cy="9452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49"/>
            <p:cNvSpPr txBox="1"/>
            <p:nvPr/>
          </p:nvSpPr>
          <p:spPr>
            <a:xfrm>
              <a:off x="2110389" y="1872288"/>
              <a:ext cx="8178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Rosemarie </a:t>
              </a:r>
              <a:br>
                <a:rPr lang="en" sz="1000">
                  <a:solidFill>
                    <a:srgbClr val="000000"/>
                  </a:solidFill>
                </a:rPr>
              </a:br>
              <a:r>
                <a:rPr lang="en" sz="1000">
                  <a:solidFill>
                    <a:srgbClr val="000000"/>
                  </a:solidFill>
                </a:rPr>
                <a:t>Bongers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15" name="Google Shape;315;p49"/>
          <p:cNvGrpSpPr/>
          <p:nvPr/>
        </p:nvGrpSpPr>
        <p:grpSpPr>
          <a:xfrm>
            <a:off x="1219224" y="965459"/>
            <a:ext cx="756300" cy="1198729"/>
            <a:chOff x="1219224" y="965459"/>
            <a:chExt cx="756300" cy="1198729"/>
          </a:xfrm>
        </p:grpSpPr>
        <p:pic>
          <p:nvPicPr>
            <p:cNvPr id="316" name="Google Shape;316;p4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219354" y="965459"/>
              <a:ext cx="725470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Google Shape;317;p49"/>
            <p:cNvSpPr txBox="1"/>
            <p:nvPr/>
          </p:nvSpPr>
          <p:spPr>
            <a:xfrm>
              <a:off x="1219224" y="1872288"/>
              <a:ext cx="7563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Roummel Marcia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18" name="Google Shape;318;p49"/>
          <p:cNvGrpSpPr/>
          <p:nvPr/>
        </p:nvGrpSpPr>
        <p:grpSpPr>
          <a:xfrm>
            <a:off x="328146" y="965448"/>
            <a:ext cx="756200" cy="1198739"/>
            <a:chOff x="328146" y="965448"/>
            <a:chExt cx="756200" cy="1198739"/>
          </a:xfrm>
        </p:grpSpPr>
        <p:pic>
          <p:nvPicPr>
            <p:cNvPr id="319" name="Google Shape;319;p4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28146" y="965448"/>
              <a:ext cx="756200" cy="9452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49"/>
            <p:cNvSpPr txBox="1"/>
            <p:nvPr/>
          </p:nvSpPr>
          <p:spPr>
            <a:xfrm>
              <a:off x="328173" y="1872288"/>
              <a:ext cx="7254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Suzanne Sindi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21" name="Google Shape;321;p49"/>
          <p:cNvGrpSpPr/>
          <p:nvPr/>
        </p:nvGrpSpPr>
        <p:grpSpPr>
          <a:xfrm>
            <a:off x="1203988" y="2388752"/>
            <a:ext cx="756200" cy="1164878"/>
            <a:chOff x="1203988" y="2388752"/>
            <a:chExt cx="756200" cy="1164878"/>
          </a:xfrm>
        </p:grpSpPr>
        <p:pic>
          <p:nvPicPr>
            <p:cNvPr id="322" name="Google Shape;322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03988" y="2388752"/>
              <a:ext cx="756200" cy="9452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49"/>
            <p:cNvSpPr txBox="1"/>
            <p:nvPr/>
          </p:nvSpPr>
          <p:spPr>
            <a:xfrm>
              <a:off x="1219388" y="3261729"/>
              <a:ext cx="7254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Juan Meza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24" name="Google Shape;324;p49"/>
          <p:cNvGrpSpPr/>
          <p:nvPr/>
        </p:nvGrpSpPr>
        <p:grpSpPr>
          <a:xfrm>
            <a:off x="2148400" y="2388752"/>
            <a:ext cx="756200" cy="1164878"/>
            <a:chOff x="2148400" y="2388752"/>
            <a:chExt cx="756200" cy="1164878"/>
          </a:xfrm>
        </p:grpSpPr>
        <p:pic>
          <p:nvPicPr>
            <p:cNvPr id="325" name="Google Shape;325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148400" y="2388752"/>
              <a:ext cx="756200" cy="9452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49"/>
            <p:cNvSpPr txBox="1"/>
            <p:nvPr/>
          </p:nvSpPr>
          <p:spPr>
            <a:xfrm>
              <a:off x="2156093" y="3261729"/>
              <a:ext cx="7254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Erica Rutter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27" name="Google Shape;327;p49"/>
          <p:cNvGrpSpPr/>
          <p:nvPr/>
        </p:nvGrpSpPr>
        <p:grpSpPr>
          <a:xfrm>
            <a:off x="290300" y="2487605"/>
            <a:ext cx="725475" cy="1066024"/>
            <a:chOff x="290300" y="2487605"/>
            <a:chExt cx="725475" cy="1066024"/>
          </a:xfrm>
        </p:grpSpPr>
        <p:pic>
          <p:nvPicPr>
            <p:cNvPr id="328" name="Google Shape;328;p4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90300" y="2487605"/>
              <a:ext cx="725475" cy="84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49"/>
            <p:cNvSpPr txBox="1"/>
            <p:nvPr/>
          </p:nvSpPr>
          <p:spPr>
            <a:xfrm>
              <a:off x="290300" y="3261729"/>
              <a:ext cx="7254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Heather Bortfeld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30" name="Google Shape;330;p49"/>
          <p:cNvGrpSpPr/>
          <p:nvPr/>
        </p:nvGrpSpPr>
        <p:grpSpPr>
          <a:xfrm>
            <a:off x="2156100" y="3654375"/>
            <a:ext cx="725400" cy="1122425"/>
            <a:chOff x="2156100" y="3806775"/>
            <a:chExt cx="725400" cy="1122425"/>
          </a:xfrm>
        </p:grpSpPr>
        <p:pic>
          <p:nvPicPr>
            <p:cNvPr id="331" name="Google Shape;331;p4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156100" y="3806775"/>
              <a:ext cx="725400" cy="9067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49"/>
            <p:cNvSpPr txBox="1"/>
            <p:nvPr/>
          </p:nvSpPr>
          <p:spPr>
            <a:xfrm>
              <a:off x="2170397" y="4637300"/>
              <a:ext cx="6978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Adrien Peltzer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33" name="Google Shape;333;p49"/>
          <p:cNvGrpSpPr/>
          <p:nvPr/>
        </p:nvGrpSpPr>
        <p:grpSpPr>
          <a:xfrm>
            <a:off x="4195000" y="1206400"/>
            <a:ext cx="756300" cy="984354"/>
            <a:chOff x="4957000" y="1206400"/>
            <a:chExt cx="756300" cy="984354"/>
          </a:xfrm>
        </p:grpSpPr>
        <p:pic>
          <p:nvPicPr>
            <p:cNvPr id="334" name="Google Shape;334;p49"/>
            <p:cNvPicPr preferRelativeResize="0"/>
            <p:nvPr/>
          </p:nvPicPr>
          <p:blipFill rotWithShape="1">
            <a:blip r:embed="rId13">
              <a:alphaModFix/>
            </a:blip>
            <a:srcRect b="0" l="13610" r="13603" t="0"/>
            <a:stretch/>
          </p:blipFill>
          <p:spPr>
            <a:xfrm>
              <a:off x="4957050" y="1206400"/>
              <a:ext cx="756200" cy="692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49"/>
            <p:cNvSpPr txBox="1"/>
            <p:nvPr/>
          </p:nvSpPr>
          <p:spPr>
            <a:xfrm>
              <a:off x="4957000" y="1822354"/>
              <a:ext cx="7563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Deborah Nolan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36" name="Google Shape;336;p49"/>
          <p:cNvGrpSpPr/>
          <p:nvPr/>
        </p:nvGrpSpPr>
        <p:grpSpPr>
          <a:xfrm>
            <a:off x="3277175" y="2265751"/>
            <a:ext cx="756200" cy="1316649"/>
            <a:chOff x="3886775" y="2265751"/>
            <a:chExt cx="756200" cy="1316649"/>
          </a:xfrm>
        </p:grpSpPr>
        <p:pic>
          <p:nvPicPr>
            <p:cNvPr id="337" name="Google Shape;337;p4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6775" y="2265751"/>
              <a:ext cx="756200" cy="10586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49"/>
            <p:cNvSpPr txBox="1"/>
            <p:nvPr/>
          </p:nvSpPr>
          <p:spPr>
            <a:xfrm>
              <a:off x="3957975" y="3290500"/>
              <a:ext cx="6138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Lisa Yan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39" name="Google Shape;339;p49"/>
          <p:cNvGrpSpPr/>
          <p:nvPr/>
        </p:nvGrpSpPr>
        <p:grpSpPr>
          <a:xfrm>
            <a:off x="4195050" y="2265750"/>
            <a:ext cx="756200" cy="1369900"/>
            <a:chOff x="4957050" y="2265750"/>
            <a:chExt cx="756200" cy="1369900"/>
          </a:xfrm>
        </p:grpSpPr>
        <p:pic>
          <p:nvPicPr>
            <p:cNvPr id="340" name="Google Shape;340;p49"/>
            <p:cNvPicPr preferRelativeResize="0"/>
            <p:nvPr/>
          </p:nvPicPr>
          <p:blipFill rotWithShape="1">
            <a:blip r:embed="rId15">
              <a:alphaModFix/>
            </a:blip>
            <a:srcRect b="26889" l="24362" r="24357" t="0"/>
            <a:stretch/>
          </p:blipFill>
          <p:spPr>
            <a:xfrm>
              <a:off x="4957050" y="2265750"/>
              <a:ext cx="756200" cy="10780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49"/>
            <p:cNvSpPr txBox="1"/>
            <p:nvPr/>
          </p:nvSpPr>
          <p:spPr>
            <a:xfrm>
              <a:off x="4992400" y="3343750"/>
              <a:ext cx="6855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David Harding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42" name="Google Shape;342;p49"/>
          <p:cNvGrpSpPr/>
          <p:nvPr/>
        </p:nvGrpSpPr>
        <p:grpSpPr>
          <a:xfrm>
            <a:off x="3277179" y="1180187"/>
            <a:ext cx="756206" cy="966188"/>
            <a:chOff x="3886779" y="1180187"/>
            <a:chExt cx="756206" cy="966188"/>
          </a:xfrm>
        </p:grpSpPr>
        <p:pic>
          <p:nvPicPr>
            <p:cNvPr id="343" name="Google Shape;343;p49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3886779" y="1180187"/>
              <a:ext cx="756206" cy="707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49"/>
            <p:cNvSpPr txBox="1"/>
            <p:nvPr/>
          </p:nvSpPr>
          <p:spPr>
            <a:xfrm>
              <a:off x="3922125" y="1854475"/>
              <a:ext cx="6855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Alex Strang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45" name="Google Shape;345;p49"/>
          <p:cNvGrpSpPr/>
          <p:nvPr/>
        </p:nvGrpSpPr>
        <p:grpSpPr>
          <a:xfrm>
            <a:off x="5272425" y="1663602"/>
            <a:ext cx="673500" cy="1265898"/>
            <a:chOff x="6720225" y="1206402"/>
            <a:chExt cx="673500" cy="1265898"/>
          </a:xfrm>
        </p:grpSpPr>
        <p:pic>
          <p:nvPicPr>
            <p:cNvPr id="346" name="Google Shape;346;p49"/>
            <p:cNvPicPr preferRelativeResize="0"/>
            <p:nvPr/>
          </p:nvPicPr>
          <p:blipFill rotWithShape="1">
            <a:blip r:embed="rId17">
              <a:alphaModFix/>
            </a:blip>
            <a:srcRect b="22995" l="12436" r="17377" t="2611"/>
            <a:stretch/>
          </p:blipFill>
          <p:spPr>
            <a:xfrm flipH="1">
              <a:off x="6750751" y="1206402"/>
              <a:ext cx="612452" cy="9740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49"/>
            <p:cNvSpPr txBox="1"/>
            <p:nvPr/>
          </p:nvSpPr>
          <p:spPr>
            <a:xfrm>
              <a:off x="6720225" y="2180400"/>
              <a:ext cx="6735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Johnnie Williams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48" name="Google Shape;348;p49"/>
          <p:cNvGrpSpPr/>
          <p:nvPr/>
        </p:nvGrpSpPr>
        <p:grpSpPr>
          <a:xfrm>
            <a:off x="6040064" y="2440664"/>
            <a:ext cx="725461" cy="1265911"/>
            <a:chOff x="7792664" y="2669264"/>
            <a:chExt cx="725461" cy="1265911"/>
          </a:xfrm>
        </p:grpSpPr>
        <p:pic>
          <p:nvPicPr>
            <p:cNvPr id="349" name="Google Shape;349;p49"/>
            <p:cNvPicPr preferRelativeResize="0"/>
            <p:nvPr/>
          </p:nvPicPr>
          <p:blipFill rotWithShape="1">
            <a:blip r:embed="rId18">
              <a:alphaModFix/>
            </a:blip>
            <a:srcRect b="-2197" l="18021" r="5839" t="0"/>
            <a:stretch/>
          </p:blipFill>
          <p:spPr>
            <a:xfrm>
              <a:off x="7792724" y="2669264"/>
              <a:ext cx="725401" cy="974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49"/>
            <p:cNvSpPr txBox="1"/>
            <p:nvPr/>
          </p:nvSpPr>
          <p:spPr>
            <a:xfrm>
              <a:off x="7792664" y="3643275"/>
              <a:ext cx="6735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Nnenna Umollah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51" name="Google Shape;351;p49"/>
          <p:cNvGrpSpPr/>
          <p:nvPr/>
        </p:nvGrpSpPr>
        <p:grpSpPr>
          <a:xfrm>
            <a:off x="6040117" y="977789"/>
            <a:ext cx="699465" cy="1265911"/>
            <a:chOff x="7792717" y="1206389"/>
            <a:chExt cx="699465" cy="1265911"/>
          </a:xfrm>
        </p:grpSpPr>
        <p:pic>
          <p:nvPicPr>
            <p:cNvPr id="352" name="Google Shape;352;p49"/>
            <p:cNvPicPr preferRelativeResize="0"/>
            <p:nvPr/>
          </p:nvPicPr>
          <p:blipFill rotWithShape="1">
            <a:blip r:embed="rId19">
              <a:alphaModFix/>
            </a:blip>
            <a:srcRect b="0" l="5044" r="29698" t="7859"/>
            <a:stretch/>
          </p:blipFill>
          <p:spPr>
            <a:xfrm>
              <a:off x="7792717" y="1206389"/>
              <a:ext cx="673370" cy="974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49"/>
            <p:cNvSpPr txBox="1"/>
            <p:nvPr/>
          </p:nvSpPr>
          <p:spPr>
            <a:xfrm>
              <a:off x="7818683" y="2180400"/>
              <a:ext cx="6735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Kyla Oh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pic>
        <p:nvPicPr>
          <p:cNvPr id="354" name="Google Shape;354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501549" y="4166601"/>
            <a:ext cx="817800" cy="6101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9"/>
          <p:cNvGrpSpPr/>
          <p:nvPr/>
        </p:nvGrpSpPr>
        <p:grpSpPr>
          <a:xfrm>
            <a:off x="7087075" y="552925"/>
            <a:ext cx="756303" cy="1191450"/>
            <a:chOff x="7235647" y="3085850"/>
            <a:chExt cx="756303" cy="1191450"/>
          </a:xfrm>
        </p:grpSpPr>
        <p:pic>
          <p:nvPicPr>
            <p:cNvPr id="356" name="Google Shape;356;p4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7235647" y="3085850"/>
              <a:ext cx="749245" cy="7492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49"/>
            <p:cNvSpPr txBox="1"/>
            <p:nvPr/>
          </p:nvSpPr>
          <p:spPr>
            <a:xfrm>
              <a:off x="7235650" y="3835100"/>
              <a:ext cx="7563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Yasmeen Rawajfih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58" name="Google Shape;358;p49"/>
          <p:cNvGrpSpPr/>
          <p:nvPr/>
        </p:nvGrpSpPr>
        <p:grpSpPr>
          <a:xfrm>
            <a:off x="7932550" y="1825659"/>
            <a:ext cx="877500" cy="1232417"/>
            <a:chOff x="8190875" y="2292959"/>
            <a:chExt cx="877500" cy="1232417"/>
          </a:xfrm>
        </p:grpSpPr>
        <p:pic>
          <p:nvPicPr>
            <p:cNvPr id="359" name="Google Shape;359;p49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8292883" y="2292959"/>
              <a:ext cx="673499" cy="790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49"/>
            <p:cNvSpPr txBox="1"/>
            <p:nvPr/>
          </p:nvSpPr>
          <p:spPr>
            <a:xfrm>
              <a:off x="8190875" y="3083175"/>
              <a:ext cx="8775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Mohammed Qazi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61" name="Google Shape;361;p49"/>
          <p:cNvGrpSpPr/>
          <p:nvPr/>
        </p:nvGrpSpPr>
        <p:grpSpPr>
          <a:xfrm>
            <a:off x="7087075" y="1824896"/>
            <a:ext cx="756300" cy="1099654"/>
            <a:chOff x="7100050" y="2243021"/>
            <a:chExt cx="756300" cy="1099654"/>
          </a:xfrm>
        </p:grpSpPr>
        <p:pic>
          <p:nvPicPr>
            <p:cNvPr id="362" name="Google Shape;362;p49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7143700" y="2243021"/>
              <a:ext cx="657500" cy="657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49"/>
            <p:cNvSpPr txBox="1"/>
            <p:nvPr/>
          </p:nvSpPr>
          <p:spPr>
            <a:xfrm>
              <a:off x="7100050" y="2900475"/>
              <a:ext cx="7563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Vivian Carter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64" name="Google Shape;364;p49"/>
          <p:cNvGrpSpPr/>
          <p:nvPr/>
        </p:nvGrpSpPr>
        <p:grpSpPr>
          <a:xfrm>
            <a:off x="7993150" y="552914"/>
            <a:ext cx="756300" cy="1244961"/>
            <a:chOff x="7889625" y="860839"/>
            <a:chExt cx="756300" cy="1244961"/>
          </a:xfrm>
        </p:grpSpPr>
        <p:pic>
          <p:nvPicPr>
            <p:cNvPr id="365" name="Google Shape;365;p49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7939018" y="860839"/>
              <a:ext cx="657500" cy="8233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" name="Google Shape;366;p49"/>
            <p:cNvSpPr txBox="1"/>
            <p:nvPr/>
          </p:nvSpPr>
          <p:spPr>
            <a:xfrm>
              <a:off x="7889625" y="1663600"/>
              <a:ext cx="7563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Mandoye Ndoye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67" name="Google Shape;367;p49"/>
          <p:cNvGrpSpPr/>
          <p:nvPr/>
        </p:nvGrpSpPr>
        <p:grpSpPr>
          <a:xfrm>
            <a:off x="7501545" y="3058075"/>
            <a:ext cx="673500" cy="1045950"/>
            <a:chOff x="7126445" y="977800"/>
            <a:chExt cx="673500" cy="1045950"/>
          </a:xfrm>
        </p:grpSpPr>
        <p:pic>
          <p:nvPicPr>
            <p:cNvPr id="368" name="Google Shape;368;p49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7134451" y="977800"/>
              <a:ext cx="657488" cy="79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p49"/>
            <p:cNvSpPr txBox="1"/>
            <p:nvPr/>
          </p:nvSpPr>
          <p:spPr>
            <a:xfrm>
              <a:off x="7126445" y="1752250"/>
              <a:ext cx="673500" cy="2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Fan Wu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/>
        </p:nvSpPr>
        <p:spPr>
          <a:xfrm>
            <a:off x="253300" y="292350"/>
            <a:ext cx="8496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20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rPr>
              <a:t>Our Team: </a:t>
            </a:r>
            <a:r>
              <a:rPr b="1" lang="en" sz="2120" u="sng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rPr>
              <a:t>Interdisciplinary</a:t>
            </a:r>
            <a:endParaRPr b="1" sz="2120" u="sng">
              <a:solidFill>
                <a:srgbClr val="1F49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50"/>
          <p:cNvSpPr txBox="1"/>
          <p:nvPr/>
        </p:nvSpPr>
        <p:spPr>
          <a:xfrm>
            <a:off x="1818550" y="3663200"/>
            <a:ext cx="15912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Computer Science,</a:t>
            </a:r>
            <a:b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Electrical Engineering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6" name="Google Shape;376;p50"/>
          <p:cNvSpPr txBox="1"/>
          <p:nvPr/>
        </p:nvSpPr>
        <p:spPr>
          <a:xfrm>
            <a:off x="5905625" y="3663200"/>
            <a:ext cx="11931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Math, Applied Math, Statistics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7" name="Google Shape;377;p50"/>
          <p:cNvSpPr txBox="1"/>
          <p:nvPr/>
        </p:nvSpPr>
        <p:spPr>
          <a:xfrm>
            <a:off x="7197575" y="4253000"/>
            <a:ext cx="18966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Behavioral and Social Sciences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378" name="Google Shape;378;p50"/>
          <p:cNvGrpSpPr/>
          <p:nvPr/>
        </p:nvGrpSpPr>
        <p:grpSpPr>
          <a:xfrm>
            <a:off x="4118750" y="948734"/>
            <a:ext cx="756300" cy="1164879"/>
            <a:chOff x="1219224" y="999309"/>
            <a:chExt cx="756300" cy="1164879"/>
          </a:xfrm>
        </p:grpSpPr>
        <p:pic>
          <p:nvPicPr>
            <p:cNvPr id="379" name="Google Shape;379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34641" y="999309"/>
              <a:ext cx="725470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Google Shape;380;p50"/>
            <p:cNvSpPr txBox="1"/>
            <p:nvPr/>
          </p:nvSpPr>
          <p:spPr>
            <a:xfrm>
              <a:off x="1219224" y="1872288"/>
              <a:ext cx="7563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Roummel Marcia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81" name="Google Shape;381;p50"/>
          <p:cNvGrpSpPr/>
          <p:nvPr/>
        </p:nvGrpSpPr>
        <p:grpSpPr>
          <a:xfrm>
            <a:off x="3268753" y="914873"/>
            <a:ext cx="756200" cy="1198739"/>
            <a:chOff x="328146" y="965448"/>
            <a:chExt cx="756200" cy="1198739"/>
          </a:xfrm>
        </p:grpSpPr>
        <p:pic>
          <p:nvPicPr>
            <p:cNvPr id="382" name="Google Shape;382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146" y="965448"/>
              <a:ext cx="756200" cy="9452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50"/>
            <p:cNvSpPr txBox="1"/>
            <p:nvPr/>
          </p:nvSpPr>
          <p:spPr>
            <a:xfrm>
              <a:off x="328173" y="1872288"/>
              <a:ext cx="7254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Suzanne Sindi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84" name="Google Shape;384;p50"/>
          <p:cNvGrpSpPr/>
          <p:nvPr/>
        </p:nvGrpSpPr>
        <p:grpSpPr>
          <a:xfrm>
            <a:off x="4997338" y="948735"/>
            <a:ext cx="756200" cy="1164878"/>
            <a:chOff x="1203988" y="2388752"/>
            <a:chExt cx="756200" cy="1164878"/>
          </a:xfrm>
        </p:grpSpPr>
        <p:pic>
          <p:nvPicPr>
            <p:cNvPr id="385" name="Google Shape;385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03988" y="2388752"/>
              <a:ext cx="756200" cy="9452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p50"/>
            <p:cNvSpPr txBox="1"/>
            <p:nvPr/>
          </p:nvSpPr>
          <p:spPr>
            <a:xfrm>
              <a:off x="1219388" y="3261729"/>
              <a:ext cx="7254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Juan Meza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87" name="Google Shape;387;p50"/>
          <p:cNvGrpSpPr/>
          <p:nvPr/>
        </p:nvGrpSpPr>
        <p:grpSpPr>
          <a:xfrm>
            <a:off x="5012738" y="2241603"/>
            <a:ext cx="725400" cy="1122425"/>
            <a:chOff x="2156100" y="3806775"/>
            <a:chExt cx="725400" cy="1122425"/>
          </a:xfrm>
        </p:grpSpPr>
        <p:pic>
          <p:nvPicPr>
            <p:cNvPr id="388" name="Google Shape;388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56100" y="3806775"/>
              <a:ext cx="725400" cy="9067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p50"/>
            <p:cNvSpPr txBox="1"/>
            <p:nvPr/>
          </p:nvSpPr>
          <p:spPr>
            <a:xfrm>
              <a:off x="2170397" y="4637300"/>
              <a:ext cx="6978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Adrien Peltzer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90" name="Google Shape;390;p50"/>
          <p:cNvGrpSpPr/>
          <p:nvPr/>
        </p:nvGrpSpPr>
        <p:grpSpPr>
          <a:xfrm>
            <a:off x="4118750" y="2379675"/>
            <a:ext cx="756300" cy="984354"/>
            <a:chOff x="4957000" y="1206400"/>
            <a:chExt cx="756300" cy="984354"/>
          </a:xfrm>
        </p:grpSpPr>
        <p:pic>
          <p:nvPicPr>
            <p:cNvPr id="391" name="Google Shape;391;p50"/>
            <p:cNvPicPr preferRelativeResize="0"/>
            <p:nvPr/>
          </p:nvPicPr>
          <p:blipFill rotWithShape="1">
            <a:blip r:embed="rId7">
              <a:alphaModFix/>
            </a:blip>
            <a:srcRect b="0" l="13610" r="13603" t="0"/>
            <a:stretch/>
          </p:blipFill>
          <p:spPr>
            <a:xfrm>
              <a:off x="4957050" y="1206400"/>
              <a:ext cx="756200" cy="692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p50"/>
            <p:cNvSpPr txBox="1"/>
            <p:nvPr/>
          </p:nvSpPr>
          <p:spPr>
            <a:xfrm>
              <a:off x="4957000" y="1822354"/>
              <a:ext cx="7563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Deborah Nolan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93" name="Google Shape;393;p50"/>
          <p:cNvGrpSpPr/>
          <p:nvPr/>
        </p:nvGrpSpPr>
        <p:grpSpPr>
          <a:xfrm>
            <a:off x="3268750" y="2397841"/>
            <a:ext cx="756206" cy="966188"/>
            <a:chOff x="3886779" y="1180187"/>
            <a:chExt cx="756206" cy="966188"/>
          </a:xfrm>
        </p:grpSpPr>
        <p:pic>
          <p:nvPicPr>
            <p:cNvPr id="394" name="Google Shape;394;p5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86779" y="1180187"/>
              <a:ext cx="756206" cy="707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50"/>
            <p:cNvSpPr txBox="1"/>
            <p:nvPr/>
          </p:nvSpPr>
          <p:spPr>
            <a:xfrm>
              <a:off x="3922125" y="1854475"/>
              <a:ext cx="6855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Alex Strang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96" name="Google Shape;396;p50"/>
          <p:cNvGrpSpPr/>
          <p:nvPr/>
        </p:nvGrpSpPr>
        <p:grpSpPr>
          <a:xfrm>
            <a:off x="3297121" y="3510889"/>
            <a:ext cx="699465" cy="1265911"/>
            <a:chOff x="7792717" y="1206389"/>
            <a:chExt cx="699465" cy="1265911"/>
          </a:xfrm>
        </p:grpSpPr>
        <p:pic>
          <p:nvPicPr>
            <p:cNvPr id="397" name="Google Shape;397;p50"/>
            <p:cNvPicPr preferRelativeResize="0"/>
            <p:nvPr/>
          </p:nvPicPr>
          <p:blipFill rotWithShape="1">
            <a:blip r:embed="rId9">
              <a:alphaModFix/>
            </a:blip>
            <a:srcRect b="0" l="5044" r="29698" t="7859"/>
            <a:stretch/>
          </p:blipFill>
          <p:spPr>
            <a:xfrm>
              <a:off x="7792717" y="1206389"/>
              <a:ext cx="673370" cy="974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Google Shape;398;p50"/>
            <p:cNvSpPr txBox="1"/>
            <p:nvPr/>
          </p:nvSpPr>
          <p:spPr>
            <a:xfrm>
              <a:off x="7818683" y="2180400"/>
              <a:ext cx="6735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Kyla Oh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399" name="Google Shape;399;p50"/>
          <p:cNvGrpSpPr/>
          <p:nvPr/>
        </p:nvGrpSpPr>
        <p:grpSpPr>
          <a:xfrm>
            <a:off x="4103614" y="3510900"/>
            <a:ext cx="817800" cy="1193463"/>
            <a:chOff x="2110389" y="970725"/>
            <a:chExt cx="817800" cy="1193463"/>
          </a:xfrm>
        </p:grpSpPr>
        <p:pic>
          <p:nvPicPr>
            <p:cNvPr id="400" name="Google Shape;400;p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121375" y="970725"/>
              <a:ext cx="756200" cy="9452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1" name="Google Shape;401;p50"/>
            <p:cNvSpPr txBox="1"/>
            <p:nvPr/>
          </p:nvSpPr>
          <p:spPr>
            <a:xfrm>
              <a:off x="2110389" y="1872288"/>
              <a:ext cx="8178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Rosemarie </a:t>
              </a:r>
              <a:br>
                <a:rPr lang="en" sz="1000">
                  <a:solidFill>
                    <a:srgbClr val="000000"/>
                  </a:solidFill>
                </a:rPr>
              </a:br>
              <a:r>
                <a:rPr lang="en" sz="1000">
                  <a:solidFill>
                    <a:srgbClr val="000000"/>
                  </a:solidFill>
                </a:rPr>
                <a:t>Bongers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02" name="Google Shape;402;p50"/>
          <p:cNvGrpSpPr/>
          <p:nvPr/>
        </p:nvGrpSpPr>
        <p:grpSpPr>
          <a:xfrm>
            <a:off x="1174900" y="3515825"/>
            <a:ext cx="643650" cy="1117288"/>
            <a:chOff x="3957975" y="2465112"/>
            <a:chExt cx="643650" cy="1117288"/>
          </a:xfrm>
        </p:grpSpPr>
        <p:pic>
          <p:nvPicPr>
            <p:cNvPr id="403" name="Google Shape;403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987825" y="2465112"/>
              <a:ext cx="613800" cy="859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50"/>
            <p:cNvSpPr txBox="1"/>
            <p:nvPr/>
          </p:nvSpPr>
          <p:spPr>
            <a:xfrm>
              <a:off x="3957975" y="3290500"/>
              <a:ext cx="6138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Lisa Yan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05" name="Google Shape;405;p50"/>
          <p:cNvGrpSpPr/>
          <p:nvPr/>
        </p:nvGrpSpPr>
        <p:grpSpPr>
          <a:xfrm>
            <a:off x="1380625" y="941652"/>
            <a:ext cx="673500" cy="1265898"/>
            <a:chOff x="6720225" y="1206402"/>
            <a:chExt cx="673500" cy="1265898"/>
          </a:xfrm>
        </p:grpSpPr>
        <p:pic>
          <p:nvPicPr>
            <p:cNvPr id="406" name="Google Shape;406;p50"/>
            <p:cNvPicPr preferRelativeResize="0"/>
            <p:nvPr/>
          </p:nvPicPr>
          <p:blipFill rotWithShape="1">
            <a:blip r:embed="rId12">
              <a:alphaModFix/>
            </a:blip>
            <a:srcRect b="22995" l="12436" r="17377" t="2611"/>
            <a:stretch/>
          </p:blipFill>
          <p:spPr>
            <a:xfrm flipH="1">
              <a:off x="6750751" y="1206402"/>
              <a:ext cx="612452" cy="9740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50"/>
            <p:cNvSpPr txBox="1"/>
            <p:nvPr/>
          </p:nvSpPr>
          <p:spPr>
            <a:xfrm>
              <a:off x="6720225" y="2180400"/>
              <a:ext cx="6735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Johnnie Williams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08" name="Google Shape;408;p50"/>
          <p:cNvGrpSpPr/>
          <p:nvPr/>
        </p:nvGrpSpPr>
        <p:grpSpPr>
          <a:xfrm>
            <a:off x="4997337" y="3492027"/>
            <a:ext cx="756200" cy="1164878"/>
            <a:chOff x="2148400" y="2388752"/>
            <a:chExt cx="756200" cy="1164878"/>
          </a:xfrm>
        </p:grpSpPr>
        <p:pic>
          <p:nvPicPr>
            <p:cNvPr id="409" name="Google Shape;409;p5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148400" y="2388752"/>
              <a:ext cx="756200" cy="9452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50"/>
            <p:cNvSpPr txBox="1"/>
            <p:nvPr/>
          </p:nvSpPr>
          <p:spPr>
            <a:xfrm>
              <a:off x="2156093" y="3261729"/>
              <a:ext cx="7254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Erica Rutter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11" name="Google Shape;411;p50"/>
          <p:cNvGrpSpPr/>
          <p:nvPr/>
        </p:nvGrpSpPr>
        <p:grpSpPr>
          <a:xfrm>
            <a:off x="7352338" y="1246455"/>
            <a:ext cx="725475" cy="1066024"/>
            <a:chOff x="290300" y="2487605"/>
            <a:chExt cx="725475" cy="1066024"/>
          </a:xfrm>
        </p:grpSpPr>
        <p:pic>
          <p:nvPicPr>
            <p:cNvPr id="412" name="Google Shape;412;p5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90300" y="2487605"/>
              <a:ext cx="725475" cy="84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Google Shape;413;p50"/>
            <p:cNvSpPr txBox="1"/>
            <p:nvPr/>
          </p:nvSpPr>
          <p:spPr>
            <a:xfrm>
              <a:off x="290300" y="3261729"/>
              <a:ext cx="7254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Heather Bortfeld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14" name="Google Shape;414;p50"/>
          <p:cNvGrpSpPr/>
          <p:nvPr/>
        </p:nvGrpSpPr>
        <p:grpSpPr>
          <a:xfrm>
            <a:off x="7336975" y="2678775"/>
            <a:ext cx="756200" cy="1369900"/>
            <a:chOff x="4957050" y="2265750"/>
            <a:chExt cx="756200" cy="1369900"/>
          </a:xfrm>
        </p:grpSpPr>
        <p:pic>
          <p:nvPicPr>
            <p:cNvPr id="415" name="Google Shape;415;p50"/>
            <p:cNvPicPr preferRelativeResize="0"/>
            <p:nvPr/>
          </p:nvPicPr>
          <p:blipFill rotWithShape="1">
            <a:blip r:embed="rId15">
              <a:alphaModFix/>
            </a:blip>
            <a:srcRect b="26889" l="24362" r="24357" t="0"/>
            <a:stretch/>
          </p:blipFill>
          <p:spPr>
            <a:xfrm>
              <a:off x="4957050" y="2265750"/>
              <a:ext cx="756200" cy="10780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50"/>
            <p:cNvSpPr txBox="1"/>
            <p:nvPr/>
          </p:nvSpPr>
          <p:spPr>
            <a:xfrm>
              <a:off x="4992400" y="3343750"/>
              <a:ext cx="6855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David Harding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17" name="Google Shape;417;p50"/>
          <p:cNvGrpSpPr/>
          <p:nvPr/>
        </p:nvGrpSpPr>
        <p:grpSpPr>
          <a:xfrm>
            <a:off x="340139" y="2113601"/>
            <a:ext cx="725461" cy="1265911"/>
            <a:chOff x="7792664" y="2669264"/>
            <a:chExt cx="725461" cy="1265911"/>
          </a:xfrm>
        </p:grpSpPr>
        <p:pic>
          <p:nvPicPr>
            <p:cNvPr id="418" name="Google Shape;418;p50"/>
            <p:cNvPicPr preferRelativeResize="0"/>
            <p:nvPr/>
          </p:nvPicPr>
          <p:blipFill rotWithShape="1">
            <a:blip r:embed="rId16">
              <a:alphaModFix/>
            </a:blip>
            <a:srcRect b="-2197" l="18021" r="5839" t="0"/>
            <a:stretch/>
          </p:blipFill>
          <p:spPr>
            <a:xfrm>
              <a:off x="7792724" y="2669264"/>
              <a:ext cx="725401" cy="974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Google Shape;419;p50"/>
            <p:cNvSpPr txBox="1"/>
            <p:nvPr/>
          </p:nvSpPr>
          <p:spPr>
            <a:xfrm>
              <a:off x="7792664" y="3643275"/>
              <a:ext cx="6735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Nnenna Umollah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20" name="Google Shape;420;p50"/>
          <p:cNvGrpSpPr/>
          <p:nvPr/>
        </p:nvGrpSpPr>
        <p:grpSpPr>
          <a:xfrm>
            <a:off x="324725" y="891500"/>
            <a:ext cx="756303" cy="1191450"/>
            <a:chOff x="7235647" y="3085850"/>
            <a:chExt cx="756303" cy="1191450"/>
          </a:xfrm>
        </p:grpSpPr>
        <p:pic>
          <p:nvPicPr>
            <p:cNvPr id="421" name="Google Shape;421;p5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7235647" y="3085850"/>
              <a:ext cx="749245" cy="7492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50"/>
            <p:cNvSpPr txBox="1"/>
            <p:nvPr/>
          </p:nvSpPr>
          <p:spPr>
            <a:xfrm>
              <a:off x="7235650" y="3835100"/>
              <a:ext cx="7563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Yasmeen Rawajfih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23" name="Google Shape;423;p50"/>
          <p:cNvGrpSpPr/>
          <p:nvPr/>
        </p:nvGrpSpPr>
        <p:grpSpPr>
          <a:xfrm>
            <a:off x="253300" y="3584514"/>
            <a:ext cx="756300" cy="1244961"/>
            <a:chOff x="7889625" y="860839"/>
            <a:chExt cx="756300" cy="1244961"/>
          </a:xfrm>
        </p:grpSpPr>
        <p:pic>
          <p:nvPicPr>
            <p:cNvPr id="424" name="Google Shape;424;p5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939018" y="860839"/>
              <a:ext cx="657500" cy="8233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50"/>
            <p:cNvSpPr txBox="1"/>
            <p:nvPr/>
          </p:nvSpPr>
          <p:spPr>
            <a:xfrm>
              <a:off x="7889625" y="1663600"/>
              <a:ext cx="7563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Mandoye Ndoye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26" name="Google Shape;426;p50"/>
          <p:cNvGrpSpPr/>
          <p:nvPr/>
        </p:nvGrpSpPr>
        <p:grpSpPr>
          <a:xfrm>
            <a:off x="1380620" y="2397850"/>
            <a:ext cx="673500" cy="1045950"/>
            <a:chOff x="7126445" y="977800"/>
            <a:chExt cx="673500" cy="1045950"/>
          </a:xfrm>
        </p:grpSpPr>
        <p:pic>
          <p:nvPicPr>
            <p:cNvPr id="427" name="Google Shape;427;p50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7134451" y="977800"/>
              <a:ext cx="657488" cy="79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50"/>
            <p:cNvSpPr txBox="1"/>
            <p:nvPr/>
          </p:nvSpPr>
          <p:spPr>
            <a:xfrm>
              <a:off x="7126445" y="1752250"/>
              <a:ext cx="673500" cy="2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Fan Wu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29" name="Google Shape;429;p50"/>
          <p:cNvGrpSpPr/>
          <p:nvPr/>
        </p:nvGrpSpPr>
        <p:grpSpPr>
          <a:xfrm>
            <a:off x="5857763" y="2255646"/>
            <a:ext cx="877500" cy="1232417"/>
            <a:chOff x="8190875" y="2292959"/>
            <a:chExt cx="877500" cy="1232417"/>
          </a:xfrm>
        </p:grpSpPr>
        <p:pic>
          <p:nvPicPr>
            <p:cNvPr id="430" name="Google Shape;430;p50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8292883" y="2292959"/>
              <a:ext cx="673499" cy="790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50"/>
            <p:cNvSpPr txBox="1"/>
            <p:nvPr/>
          </p:nvSpPr>
          <p:spPr>
            <a:xfrm>
              <a:off x="8190875" y="3083175"/>
              <a:ext cx="8775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Mohammed Qazi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32" name="Google Shape;432;p50"/>
          <p:cNvGrpSpPr/>
          <p:nvPr/>
        </p:nvGrpSpPr>
        <p:grpSpPr>
          <a:xfrm>
            <a:off x="8221600" y="2252984"/>
            <a:ext cx="756300" cy="1099654"/>
            <a:chOff x="7100050" y="2243021"/>
            <a:chExt cx="756300" cy="1099654"/>
          </a:xfrm>
        </p:grpSpPr>
        <p:pic>
          <p:nvPicPr>
            <p:cNvPr id="433" name="Google Shape;433;p5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7143700" y="2243021"/>
              <a:ext cx="657500" cy="657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4" name="Google Shape;434;p50"/>
            <p:cNvSpPr txBox="1"/>
            <p:nvPr/>
          </p:nvSpPr>
          <p:spPr>
            <a:xfrm>
              <a:off x="7100050" y="2900475"/>
              <a:ext cx="7563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Vivian Carter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1"/>
          <p:cNvSpPr txBox="1"/>
          <p:nvPr/>
        </p:nvSpPr>
        <p:spPr>
          <a:xfrm>
            <a:off x="253300" y="292350"/>
            <a:ext cx="8496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20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rPr>
              <a:t>Our Team: </a:t>
            </a:r>
            <a:r>
              <a:rPr b="1" lang="en" sz="2120" u="sng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rPr>
              <a:t>Curriculum Modules</a:t>
            </a:r>
            <a:endParaRPr b="1" sz="2120" u="sng">
              <a:solidFill>
                <a:srgbClr val="1F49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51"/>
          <p:cNvSpPr txBox="1"/>
          <p:nvPr/>
        </p:nvSpPr>
        <p:spPr>
          <a:xfrm>
            <a:off x="209675" y="4269175"/>
            <a:ext cx="22689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Introduction to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Data Fundamentals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441" name="Google Shape;441;p51"/>
          <p:cNvGrpSpPr/>
          <p:nvPr/>
        </p:nvGrpSpPr>
        <p:grpSpPr>
          <a:xfrm>
            <a:off x="4939118" y="2683059"/>
            <a:ext cx="756300" cy="1164879"/>
            <a:chOff x="1219224" y="999309"/>
            <a:chExt cx="756300" cy="1164879"/>
          </a:xfrm>
        </p:grpSpPr>
        <p:pic>
          <p:nvPicPr>
            <p:cNvPr id="442" name="Google Shape;442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34641" y="999309"/>
              <a:ext cx="725470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3" name="Google Shape;443;p51"/>
            <p:cNvSpPr txBox="1"/>
            <p:nvPr/>
          </p:nvSpPr>
          <p:spPr>
            <a:xfrm>
              <a:off x="1219224" y="1872288"/>
              <a:ext cx="7563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Roummel Marcia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44" name="Google Shape;444;p51"/>
          <p:cNvGrpSpPr/>
          <p:nvPr/>
        </p:nvGrpSpPr>
        <p:grpSpPr>
          <a:xfrm>
            <a:off x="1274575" y="3302978"/>
            <a:ext cx="756206" cy="966188"/>
            <a:chOff x="3886779" y="1180187"/>
            <a:chExt cx="756206" cy="966188"/>
          </a:xfrm>
        </p:grpSpPr>
        <p:pic>
          <p:nvPicPr>
            <p:cNvPr id="445" name="Google Shape;445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86779" y="1180187"/>
              <a:ext cx="756206" cy="707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51"/>
            <p:cNvSpPr txBox="1"/>
            <p:nvPr/>
          </p:nvSpPr>
          <p:spPr>
            <a:xfrm>
              <a:off x="3922125" y="1854475"/>
              <a:ext cx="6855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Alex Strang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47" name="Google Shape;447;p51"/>
          <p:cNvGrpSpPr/>
          <p:nvPr/>
        </p:nvGrpSpPr>
        <p:grpSpPr>
          <a:xfrm>
            <a:off x="1255944" y="948723"/>
            <a:ext cx="673500" cy="1144277"/>
            <a:chOff x="7750608" y="1206398"/>
            <a:chExt cx="673500" cy="1144277"/>
          </a:xfrm>
        </p:grpSpPr>
        <p:pic>
          <p:nvPicPr>
            <p:cNvPr id="448" name="Google Shape;448;p51"/>
            <p:cNvPicPr preferRelativeResize="0"/>
            <p:nvPr/>
          </p:nvPicPr>
          <p:blipFill rotWithShape="1">
            <a:blip r:embed="rId5">
              <a:alphaModFix/>
            </a:blip>
            <a:srcRect b="0" l="5044" r="29698" t="7859"/>
            <a:stretch/>
          </p:blipFill>
          <p:spPr>
            <a:xfrm>
              <a:off x="7792714" y="1206398"/>
              <a:ext cx="589298" cy="8523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51"/>
            <p:cNvSpPr txBox="1"/>
            <p:nvPr/>
          </p:nvSpPr>
          <p:spPr>
            <a:xfrm>
              <a:off x="7750608" y="2058775"/>
              <a:ext cx="6735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Kyla Oh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50" name="Google Shape;450;p51"/>
          <p:cNvGrpSpPr/>
          <p:nvPr/>
        </p:nvGrpSpPr>
        <p:grpSpPr>
          <a:xfrm>
            <a:off x="386625" y="948727"/>
            <a:ext cx="673500" cy="1265898"/>
            <a:chOff x="6720225" y="1206402"/>
            <a:chExt cx="673500" cy="1265898"/>
          </a:xfrm>
        </p:grpSpPr>
        <p:pic>
          <p:nvPicPr>
            <p:cNvPr id="451" name="Google Shape;451;p51"/>
            <p:cNvPicPr preferRelativeResize="0"/>
            <p:nvPr/>
          </p:nvPicPr>
          <p:blipFill rotWithShape="1">
            <a:blip r:embed="rId6">
              <a:alphaModFix/>
            </a:blip>
            <a:srcRect b="22995" l="12436" r="17377" t="2611"/>
            <a:stretch/>
          </p:blipFill>
          <p:spPr>
            <a:xfrm flipH="1">
              <a:off x="6750751" y="1206402"/>
              <a:ext cx="612452" cy="9740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Google Shape;452;p51"/>
            <p:cNvSpPr txBox="1"/>
            <p:nvPr/>
          </p:nvSpPr>
          <p:spPr>
            <a:xfrm>
              <a:off x="6720225" y="2180400"/>
              <a:ext cx="6735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Johnnie Williams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53" name="Google Shape;453;p51"/>
          <p:cNvGrpSpPr/>
          <p:nvPr/>
        </p:nvGrpSpPr>
        <p:grpSpPr>
          <a:xfrm>
            <a:off x="1289980" y="2151877"/>
            <a:ext cx="725400" cy="1061507"/>
            <a:chOff x="2156093" y="2492123"/>
            <a:chExt cx="725400" cy="1061507"/>
          </a:xfrm>
        </p:grpSpPr>
        <p:pic>
          <p:nvPicPr>
            <p:cNvPr id="454" name="Google Shape;454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182039" y="2492123"/>
              <a:ext cx="673500" cy="841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51"/>
            <p:cNvSpPr txBox="1"/>
            <p:nvPr/>
          </p:nvSpPr>
          <p:spPr>
            <a:xfrm>
              <a:off x="2156093" y="3261729"/>
              <a:ext cx="7254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Erica Rutter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56" name="Google Shape;456;p51"/>
          <p:cNvGrpSpPr/>
          <p:nvPr/>
        </p:nvGrpSpPr>
        <p:grpSpPr>
          <a:xfrm>
            <a:off x="369688" y="2444880"/>
            <a:ext cx="725475" cy="1066024"/>
            <a:chOff x="290300" y="2487605"/>
            <a:chExt cx="725475" cy="1066024"/>
          </a:xfrm>
        </p:grpSpPr>
        <p:pic>
          <p:nvPicPr>
            <p:cNvPr id="457" name="Google Shape;457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0300" y="2487605"/>
              <a:ext cx="725475" cy="84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51"/>
            <p:cNvSpPr txBox="1"/>
            <p:nvPr/>
          </p:nvSpPr>
          <p:spPr>
            <a:xfrm>
              <a:off x="290300" y="3261729"/>
              <a:ext cx="7254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Heather Bortfeld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sp>
        <p:nvSpPr>
          <p:cNvPr id="459" name="Google Shape;459;p51"/>
          <p:cNvSpPr txBox="1"/>
          <p:nvPr/>
        </p:nvSpPr>
        <p:spPr>
          <a:xfrm>
            <a:off x="4852175" y="4269175"/>
            <a:ext cx="18966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Algorithms and Functions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0" name="Google Shape;460;p51"/>
          <p:cNvSpPr txBox="1"/>
          <p:nvPr/>
        </p:nvSpPr>
        <p:spPr>
          <a:xfrm>
            <a:off x="2729050" y="4269175"/>
            <a:ext cx="18966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Visualization and Tables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461" name="Google Shape;461;p51"/>
          <p:cNvGrpSpPr/>
          <p:nvPr/>
        </p:nvGrpSpPr>
        <p:grpSpPr>
          <a:xfrm>
            <a:off x="2729053" y="2700311"/>
            <a:ext cx="756200" cy="1198739"/>
            <a:chOff x="328146" y="965448"/>
            <a:chExt cx="756200" cy="1198739"/>
          </a:xfrm>
        </p:grpSpPr>
        <p:pic>
          <p:nvPicPr>
            <p:cNvPr id="462" name="Google Shape;462;p5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8146" y="965448"/>
              <a:ext cx="756200" cy="9452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Google Shape;463;p51"/>
            <p:cNvSpPr txBox="1"/>
            <p:nvPr/>
          </p:nvSpPr>
          <p:spPr>
            <a:xfrm>
              <a:off x="328173" y="1872288"/>
              <a:ext cx="7254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Suzanne Sindi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64" name="Google Shape;464;p51"/>
          <p:cNvGrpSpPr/>
          <p:nvPr/>
        </p:nvGrpSpPr>
        <p:grpSpPr>
          <a:xfrm>
            <a:off x="3673838" y="2711841"/>
            <a:ext cx="725400" cy="1122425"/>
            <a:chOff x="2156100" y="3806775"/>
            <a:chExt cx="725400" cy="1122425"/>
          </a:xfrm>
        </p:grpSpPr>
        <p:pic>
          <p:nvPicPr>
            <p:cNvPr id="465" name="Google Shape;465;p5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156100" y="3806775"/>
              <a:ext cx="725400" cy="9067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466;p51"/>
            <p:cNvSpPr txBox="1"/>
            <p:nvPr/>
          </p:nvSpPr>
          <p:spPr>
            <a:xfrm>
              <a:off x="2170397" y="4637300"/>
              <a:ext cx="6978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Adrien Peltzer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67" name="Google Shape;467;p51"/>
          <p:cNvGrpSpPr/>
          <p:nvPr/>
        </p:nvGrpSpPr>
        <p:grpSpPr>
          <a:xfrm>
            <a:off x="2729050" y="1165926"/>
            <a:ext cx="756200" cy="1316649"/>
            <a:chOff x="3886775" y="2265751"/>
            <a:chExt cx="756200" cy="1316649"/>
          </a:xfrm>
        </p:grpSpPr>
        <p:pic>
          <p:nvPicPr>
            <p:cNvPr id="468" name="Google Shape;468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886775" y="2265751"/>
              <a:ext cx="756200" cy="10586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51"/>
            <p:cNvSpPr txBox="1"/>
            <p:nvPr/>
          </p:nvSpPr>
          <p:spPr>
            <a:xfrm>
              <a:off x="3957975" y="3290500"/>
              <a:ext cx="6138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Lisa Yan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70" name="Google Shape;470;p51"/>
          <p:cNvGrpSpPr/>
          <p:nvPr/>
        </p:nvGrpSpPr>
        <p:grpSpPr>
          <a:xfrm>
            <a:off x="7126439" y="2812975"/>
            <a:ext cx="817800" cy="1193463"/>
            <a:chOff x="2110389" y="970725"/>
            <a:chExt cx="817800" cy="1193463"/>
          </a:xfrm>
        </p:grpSpPr>
        <p:pic>
          <p:nvPicPr>
            <p:cNvPr id="471" name="Google Shape;471;p5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121375" y="970725"/>
              <a:ext cx="756200" cy="9452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51"/>
            <p:cNvSpPr txBox="1"/>
            <p:nvPr/>
          </p:nvSpPr>
          <p:spPr>
            <a:xfrm>
              <a:off x="2110389" y="1872288"/>
              <a:ext cx="8178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Rosemarie </a:t>
              </a:r>
              <a:br>
                <a:rPr lang="en" sz="1000">
                  <a:solidFill>
                    <a:srgbClr val="000000"/>
                  </a:solidFill>
                </a:rPr>
              </a:br>
              <a:r>
                <a:rPr lang="en" sz="1000">
                  <a:solidFill>
                    <a:srgbClr val="000000"/>
                  </a:solidFill>
                </a:rPr>
                <a:t>Bongers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73" name="Google Shape;473;p51"/>
          <p:cNvGrpSpPr/>
          <p:nvPr/>
        </p:nvGrpSpPr>
        <p:grpSpPr>
          <a:xfrm>
            <a:off x="7126450" y="1194575"/>
            <a:ext cx="756200" cy="1369900"/>
            <a:chOff x="4957050" y="2265750"/>
            <a:chExt cx="756200" cy="1369900"/>
          </a:xfrm>
        </p:grpSpPr>
        <p:pic>
          <p:nvPicPr>
            <p:cNvPr id="474" name="Google Shape;474;p51"/>
            <p:cNvPicPr preferRelativeResize="0"/>
            <p:nvPr/>
          </p:nvPicPr>
          <p:blipFill rotWithShape="1">
            <a:blip r:embed="rId13">
              <a:alphaModFix/>
            </a:blip>
            <a:srcRect b="26889" l="24362" r="24357" t="0"/>
            <a:stretch/>
          </p:blipFill>
          <p:spPr>
            <a:xfrm>
              <a:off x="4957050" y="2265750"/>
              <a:ext cx="756200" cy="10780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" name="Google Shape;475;p51"/>
            <p:cNvSpPr txBox="1"/>
            <p:nvPr/>
          </p:nvSpPr>
          <p:spPr>
            <a:xfrm>
              <a:off x="4992400" y="3343750"/>
              <a:ext cx="6855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David Harding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sp>
        <p:nvSpPr>
          <p:cNvPr id="476" name="Google Shape;476;p51"/>
          <p:cNvSpPr txBox="1"/>
          <p:nvPr/>
        </p:nvSpPr>
        <p:spPr>
          <a:xfrm>
            <a:off x="7286700" y="4269175"/>
            <a:ext cx="14406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Privacy and Text Data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477" name="Google Shape;477;p51"/>
          <p:cNvGrpSpPr/>
          <p:nvPr/>
        </p:nvGrpSpPr>
        <p:grpSpPr>
          <a:xfrm>
            <a:off x="3658387" y="1303225"/>
            <a:ext cx="756303" cy="1191450"/>
            <a:chOff x="7235647" y="3085850"/>
            <a:chExt cx="756303" cy="1191450"/>
          </a:xfrm>
        </p:grpSpPr>
        <p:pic>
          <p:nvPicPr>
            <p:cNvPr id="478" name="Google Shape;478;p5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235647" y="3085850"/>
              <a:ext cx="749245" cy="7492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" name="Google Shape;479;p51"/>
            <p:cNvSpPr txBox="1"/>
            <p:nvPr/>
          </p:nvSpPr>
          <p:spPr>
            <a:xfrm>
              <a:off x="7235650" y="3835100"/>
              <a:ext cx="7563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Yasmeen Rawajfih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80" name="Google Shape;480;p51"/>
          <p:cNvGrpSpPr/>
          <p:nvPr/>
        </p:nvGrpSpPr>
        <p:grpSpPr>
          <a:xfrm>
            <a:off x="5791675" y="2967896"/>
            <a:ext cx="756300" cy="1099654"/>
            <a:chOff x="7100050" y="2243021"/>
            <a:chExt cx="756300" cy="1099654"/>
          </a:xfrm>
        </p:grpSpPr>
        <p:pic>
          <p:nvPicPr>
            <p:cNvPr id="481" name="Google Shape;481;p5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143700" y="2243021"/>
              <a:ext cx="657500" cy="657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51"/>
            <p:cNvSpPr txBox="1"/>
            <p:nvPr/>
          </p:nvSpPr>
          <p:spPr>
            <a:xfrm>
              <a:off x="7100050" y="2900475"/>
              <a:ext cx="7563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Vivian Carter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83" name="Google Shape;483;p51"/>
          <p:cNvGrpSpPr/>
          <p:nvPr/>
        </p:nvGrpSpPr>
        <p:grpSpPr>
          <a:xfrm>
            <a:off x="7993150" y="2000714"/>
            <a:ext cx="756300" cy="1244961"/>
            <a:chOff x="7889625" y="860839"/>
            <a:chExt cx="756300" cy="1244961"/>
          </a:xfrm>
        </p:grpSpPr>
        <p:pic>
          <p:nvPicPr>
            <p:cNvPr id="484" name="Google Shape;484;p51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7939018" y="860839"/>
              <a:ext cx="657500" cy="8233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51"/>
            <p:cNvSpPr txBox="1"/>
            <p:nvPr/>
          </p:nvSpPr>
          <p:spPr>
            <a:xfrm>
              <a:off x="7889625" y="1663600"/>
              <a:ext cx="7563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Mandoye Ndoye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86" name="Google Shape;486;p51"/>
          <p:cNvGrpSpPr/>
          <p:nvPr/>
        </p:nvGrpSpPr>
        <p:grpSpPr>
          <a:xfrm>
            <a:off x="5777368" y="1405922"/>
            <a:ext cx="756200" cy="1164878"/>
            <a:chOff x="1203988" y="2388752"/>
            <a:chExt cx="756200" cy="1164878"/>
          </a:xfrm>
        </p:grpSpPr>
        <p:pic>
          <p:nvPicPr>
            <p:cNvPr id="487" name="Google Shape;487;p51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1203988" y="2388752"/>
              <a:ext cx="756200" cy="9452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" name="Google Shape;488;p51"/>
            <p:cNvSpPr txBox="1"/>
            <p:nvPr/>
          </p:nvSpPr>
          <p:spPr>
            <a:xfrm>
              <a:off x="1219388" y="3261729"/>
              <a:ext cx="7254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Juan Meza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489" name="Google Shape;489;p51"/>
          <p:cNvGrpSpPr/>
          <p:nvPr/>
        </p:nvGrpSpPr>
        <p:grpSpPr>
          <a:xfrm>
            <a:off x="4939118" y="1445187"/>
            <a:ext cx="756300" cy="984354"/>
            <a:chOff x="4957000" y="1206400"/>
            <a:chExt cx="756300" cy="984354"/>
          </a:xfrm>
        </p:grpSpPr>
        <p:pic>
          <p:nvPicPr>
            <p:cNvPr id="490" name="Google Shape;490;p51"/>
            <p:cNvPicPr preferRelativeResize="0"/>
            <p:nvPr/>
          </p:nvPicPr>
          <p:blipFill rotWithShape="1">
            <a:blip r:embed="rId18">
              <a:alphaModFix/>
            </a:blip>
            <a:srcRect b="0" l="13610" r="13603" t="0"/>
            <a:stretch/>
          </p:blipFill>
          <p:spPr>
            <a:xfrm>
              <a:off x="4957050" y="1206400"/>
              <a:ext cx="756200" cy="692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Google Shape;491;p51"/>
            <p:cNvSpPr txBox="1"/>
            <p:nvPr/>
          </p:nvSpPr>
          <p:spPr>
            <a:xfrm>
              <a:off x="4957000" y="1822354"/>
              <a:ext cx="7563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Deborah Nolan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2"/>
          <p:cNvSpPr txBox="1"/>
          <p:nvPr/>
        </p:nvSpPr>
        <p:spPr>
          <a:xfrm>
            <a:off x="2729050" y="4269175"/>
            <a:ext cx="18966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Visualization and Tables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52"/>
          <p:cNvSpPr txBox="1"/>
          <p:nvPr/>
        </p:nvSpPr>
        <p:spPr>
          <a:xfrm>
            <a:off x="253300" y="292350"/>
            <a:ext cx="8496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20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rPr>
              <a:t>Our Team: </a:t>
            </a:r>
            <a:r>
              <a:rPr b="1" lang="en" sz="2120" u="sng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rPr>
              <a:t>Management</a:t>
            </a:r>
            <a:r>
              <a:rPr lang="en" sz="2120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2120">
              <a:solidFill>
                <a:srgbClr val="1F49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52"/>
          <p:cNvSpPr txBox="1"/>
          <p:nvPr/>
        </p:nvSpPr>
        <p:spPr>
          <a:xfrm>
            <a:off x="209675" y="4269175"/>
            <a:ext cx="22689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Introduction to Data Fundamentals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499" name="Google Shape;499;p52"/>
          <p:cNvGrpSpPr/>
          <p:nvPr/>
        </p:nvGrpSpPr>
        <p:grpSpPr>
          <a:xfrm>
            <a:off x="4939118" y="2683059"/>
            <a:ext cx="756300" cy="1164879"/>
            <a:chOff x="1219224" y="999309"/>
            <a:chExt cx="756300" cy="1164879"/>
          </a:xfrm>
        </p:grpSpPr>
        <p:pic>
          <p:nvPicPr>
            <p:cNvPr id="500" name="Google Shape;500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34641" y="999309"/>
              <a:ext cx="725470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p52"/>
            <p:cNvSpPr txBox="1"/>
            <p:nvPr/>
          </p:nvSpPr>
          <p:spPr>
            <a:xfrm>
              <a:off x="1219224" y="1872288"/>
              <a:ext cx="7563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Roummel Marcia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502" name="Google Shape;502;p52"/>
          <p:cNvGrpSpPr/>
          <p:nvPr/>
        </p:nvGrpSpPr>
        <p:grpSpPr>
          <a:xfrm>
            <a:off x="5777368" y="1405922"/>
            <a:ext cx="756200" cy="1164878"/>
            <a:chOff x="1203988" y="2388752"/>
            <a:chExt cx="756200" cy="1164878"/>
          </a:xfrm>
        </p:grpSpPr>
        <p:pic>
          <p:nvPicPr>
            <p:cNvPr id="503" name="Google Shape;503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03988" y="2388752"/>
              <a:ext cx="756200" cy="9452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4" name="Google Shape;504;p52"/>
            <p:cNvSpPr txBox="1"/>
            <p:nvPr/>
          </p:nvSpPr>
          <p:spPr>
            <a:xfrm>
              <a:off x="1219388" y="3261729"/>
              <a:ext cx="7254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Juan Meza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505" name="Google Shape;505;p52"/>
          <p:cNvGrpSpPr/>
          <p:nvPr/>
        </p:nvGrpSpPr>
        <p:grpSpPr>
          <a:xfrm>
            <a:off x="1274575" y="3302978"/>
            <a:ext cx="756206" cy="966188"/>
            <a:chOff x="3886779" y="1180187"/>
            <a:chExt cx="756206" cy="966188"/>
          </a:xfrm>
        </p:grpSpPr>
        <p:pic>
          <p:nvPicPr>
            <p:cNvPr id="506" name="Google Shape;506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86779" y="1180187"/>
              <a:ext cx="756206" cy="707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52"/>
            <p:cNvSpPr txBox="1"/>
            <p:nvPr/>
          </p:nvSpPr>
          <p:spPr>
            <a:xfrm>
              <a:off x="3922125" y="1854475"/>
              <a:ext cx="6855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Alex Strang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508" name="Google Shape;508;p52"/>
          <p:cNvGrpSpPr/>
          <p:nvPr/>
        </p:nvGrpSpPr>
        <p:grpSpPr>
          <a:xfrm>
            <a:off x="1255944" y="948723"/>
            <a:ext cx="673500" cy="1144277"/>
            <a:chOff x="7750608" y="1206398"/>
            <a:chExt cx="673500" cy="1144277"/>
          </a:xfrm>
        </p:grpSpPr>
        <p:pic>
          <p:nvPicPr>
            <p:cNvPr id="509" name="Google Shape;509;p52"/>
            <p:cNvPicPr preferRelativeResize="0"/>
            <p:nvPr/>
          </p:nvPicPr>
          <p:blipFill rotWithShape="1">
            <a:blip r:embed="rId6">
              <a:alphaModFix/>
            </a:blip>
            <a:srcRect b="0" l="5044" r="29698" t="7859"/>
            <a:stretch/>
          </p:blipFill>
          <p:spPr>
            <a:xfrm>
              <a:off x="7792714" y="1206398"/>
              <a:ext cx="589298" cy="8523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" name="Google Shape;510;p52"/>
            <p:cNvSpPr txBox="1"/>
            <p:nvPr/>
          </p:nvSpPr>
          <p:spPr>
            <a:xfrm>
              <a:off x="7750608" y="2058775"/>
              <a:ext cx="6735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Kyla Oh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511" name="Google Shape;511;p52"/>
          <p:cNvGrpSpPr/>
          <p:nvPr/>
        </p:nvGrpSpPr>
        <p:grpSpPr>
          <a:xfrm>
            <a:off x="1289980" y="2151877"/>
            <a:ext cx="725400" cy="1061507"/>
            <a:chOff x="2156093" y="2492123"/>
            <a:chExt cx="725400" cy="1061507"/>
          </a:xfrm>
        </p:grpSpPr>
        <p:pic>
          <p:nvPicPr>
            <p:cNvPr id="512" name="Google Shape;512;p5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182039" y="2492123"/>
              <a:ext cx="673500" cy="841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3" name="Google Shape;513;p52"/>
            <p:cNvSpPr txBox="1"/>
            <p:nvPr/>
          </p:nvSpPr>
          <p:spPr>
            <a:xfrm>
              <a:off x="2156093" y="3261729"/>
              <a:ext cx="7254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Erica Rutter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514" name="Google Shape;514;p52"/>
          <p:cNvGrpSpPr/>
          <p:nvPr/>
        </p:nvGrpSpPr>
        <p:grpSpPr>
          <a:xfrm>
            <a:off x="369688" y="2444880"/>
            <a:ext cx="725475" cy="1066024"/>
            <a:chOff x="290300" y="2487605"/>
            <a:chExt cx="725475" cy="1066024"/>
          </a:xfrm>
        </p:grpSpPr>
        <p:pic>
          <p:nvPicPr>
            <p:cNvPr id="515" name="Google Shape;515;p5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0300" y="2487605"/>
              <a:ext cx="725475" cy="84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Google Shape;516;p52"/>
            <p:cNvSpPr txBox="1"/>
            <p:nvPr/>
          </p:nvSpPr>
          <p:spPr>
            <a:xfrm>
              <a:off x="290300" y="3261729"/>
              <a:ext cx="7254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Heather Bortfeld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sp>
        <p:nvSpPr>
          <p:cNvPr id="517" name="Google Shape;517;p52"/>
          <p:cNvSpPr txBox="1"/>
          <p:nvPr/>
        </p:nvSpPr>
        <p:spPr>
          <a:xfrm>
            <a:off x="4852175" y="4269175"/>
            <a:ext cx="18966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Algorithms and Functions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518" name="Google Shape;518;p52"/>
          <p:cNvGrpSpPr/>
          <p:nvPr/>
        </p:nvGrpSpPr>
        <p:grpSpPr>
          <a:xfrm>
            <a:off x="3673838" y="2711841"/>
            <a:ext cx="725400" cy="1122425"/>
            <a:chOff x="2156100" y="3806775"/>
            <a:chExt cx="725400" cy="1122425"/>
          </a:xfrm>
        </p:grpSpPr>
        <p:pic>
          <p:nvPicPr>
            <p:cNvPr id="519" name="Google Shape;519;p5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156100" y="3806775"/>
              <a:ext cx="725400" cy="9067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0" name="Google Shape;520;p52"/>
            <p:cNvSpPr txBox="1"/>
            <p:nvPr/>
          </p:nvSpPr>
          <p:spPr>
            <a:xfrm>
              <a:off x="2170397" y="4637300"/>
              <a:ext cx="6978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Adrien Peltzer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521" name="Google Shape;521;p52"/>
          <p:cNvGrpSpPr/>
          <p:nvPr/>
        </p:nvGrpSpPr>
        <p:grpSpPr>
          <a:xfrm>
            <a:off x="7126439" y="2812975"/>
            <a:ext cx="817800" cy="1193463"/>
            <a:chOff x="2110389" y="970725"/>
            <a:chExt cx="817800" cy="1193463"/>
          </a:xfrm>
        </p:grpSpPr>
        <p:pic>
          <p:nvPicPr>
            <p:cNvPr id="522" name="Google Shape;522;p5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121375" y="970725"/>
              <a:ext cx="756200" cy="9452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" name="Google Shape;523;p52"/>
            <p:cNvSpPr txBox="1"/>
            <p:nvPr/>
          </p:nvSpPr>
          <p:spPr>
            <a:xfrm>
              <a:off x="2110389" y="1872288"/>
              <a:ext cx="8178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Rosemarie </a:t>
              </a:r>
              <a:br>
                <a:rPr lang="en" sz="1000">
                  <a:solidFill>
                    <a:srgbClr val="000000"/>
                  </a:solidFill>
                </a:rPr>
              </a:br>
              <a:r>
                <a:rPr lang="en" sz="1000">
                  <a:solidFill>
                    <a:srgbClr val="000000"/>
                  </a:solidFill>
                </a:rPr>
                <a:t>Bongers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524" name="Google Shape;524;p52"/>
          <p:cNvGrpSpPr/>
          <p:nvPr/>
        </p:nvGrpSpPr>
        <p:grpSpPr>
          <a:xfrm>
            <a:off x="7126450" y="1194575"/>
            <a:ext cx="756200" cy="1369900"/>
            <a:chOff x="4957050" y="2265750"/>
            <a:chExt cx="756200" cy="1369900"/>
          </a:xfrm>
        </p:grpSpPr>
        <p:pic>
          <p:nvPicPr>
            <p:cNvPr id="525" name="Google Shape;525;p52"/>
            <p:cNvPicPr preferRelativeResize="0"/>
            <p:nvPr/>
          </p:nvPicPr>
          <p:blipFill rotWithShape="1">
            <a:blip r:embed="rId11">
              <a:alphaModFix/>
            </a:blip>
            <a:srcRect b="26889" l="24362" r="24357" t="0"/>
            <a:stretch/>
          </p:blipFill>
          <p:spPr>
            <a:xfrm>
              <a:off x="4957050" y="2265750"/>
              <a:ext cx="756200" cy="10780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52"/>
            <p:cNvSpPr txBox="1"/>
            <p:nvPr/>
          </p:nvSpPr>
          <p:spPr>
            <a:xfrm>
              <a:off x="4992400" y="3343750"/>
              <a:ext cx="6855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David Harding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sp>
        <p:nvSpPr>
          <p:cNvPr id="527" name="Google Shape;527;p52"/>
          <p:cNvSpPr txBox="1"/>
          <p:nvPr/>
        </p:nvSpPr>
        <p:spPr>
          <a:xfrm>
            <a:off x="7286700" y="4269175"/>
            <a:ext cx="14406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Privacy and Text Data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528" name="Google Shape;528;p52"/>
          <p:cNvGrpSpPr/>
          <p:nvPr/>
        </p:nvGrpSpPr>
        <p:grpSpPr>
          <a:xfrm>
            <a:off x="3658387" y="1303225"/>
            <a:ext cx="756303" cy="1191450"/>
            <a:chOff x="7235647" y="3085850"/>
            <a:chExt cx="756303" cy="1191450"/>
          </a:xfrm>
        </p:grpSpPr>
        <p:pic>
          <p:nvPicPr>
            <p:cNvPr id="529" name="Google Shape;529;p5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235647" y="3085850"/>
              <a:ext cx="749245" cy="7492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" name="Google Shape;530;p52"/>
            <p:cNvSpPr txBox="1"/>
            <p:nvPr/>
          </p:nvSpPr>
          <p:spPr>
            <a:xfrm>
              <a:off x="7235650" y="3835100"/>
              <a:ext cx="7563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Yasmeen Rawajfih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531" name="Google Shape;531;p52"/>
          <p:cNvGrpSpPr/>
          <p:nvPr/>
        </p:nvGrpSpPr>
        <p:grpSpPr>
          <a:xfrm>
            <a:off x="5791675" y="2967896"/>
            <a:ext cx="756300" cy="1099654"/>
            <a:chOff x="7100050" y="2243021"/>
            <a:chExt cx="756300" cy="1099654"/>
          </a:xfrm>
        </p:grpSpPr>
        <p:pic>
          <p:nvPicPr>
            <p:cNvPr id="532" name="Google Shape;532;p5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143700" y="2243021"/>
              <a:ext cx="657500" cy="657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Google Shape;533;p52"/>
            <p:cNvSpPr txBox="1"/>
            <p:nvPr/>
          </p:nvSpPr>
          <p:spPr>
            <a:xfrm>
              <a:off x="7100050" y="2900475"/>
              <a:ext cx="7563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Vivian Carter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534" name="Google Shape;534;p52"/>
          <p:cNvGrpSpPr/>
          <p:nvPr/>
        </p:nvGrpSpPr>
        <p:grpSpPr>
          <a:xfrm>
            <a:off x="7993150" y="2000714"/>
            <a:ext cx="756300" cy="1244961"/>
            <a:chOff x="7889625" y="860839"/>
            <a:chExt cx="756300" cy="1244961"/>
          </a:xfrm>
        </p:grpSpPr>
        <p:pic>
          <p:nvPicPr>
            <p:cNvPr id="535" name="Google Shape;535;p5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39018" y="860839"/>
              <a:ext cx="657500" cy="8233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6" name="Google Shape;536;p52"/>
            <p:cNvSpPr txBox="1"/>
            <p:nvPr/>
          </p:nvSpPr>
          <p:spPr>
            <a:xfrm>
              <a:off x="7889625" y="1663600"/>
              <a:ext cx="7563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Mandoye Ndoye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sp>
        <p:nvSpPr>
          <p:cNvPr id="537" name="Google Shape;537;p52"/>
          <p:cNvSpPr/>
          <p:nvPr/>
        </p:nvSpPr>
        <p:spPr>
          <a:xfrm>
            <a:off x="246425" y="860849"/>
            <a:ext cx="2195400" cy="4084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8" name="Google Shape;538;p52"/>
          <p:cNvGrpSpPr/>
          <p:nvPr/>
        </p:nvGrpSpPr>
        <p:grpSpPr>
          <a:xfrm>
            <a:off x="386625" y="948727"/>
            <a:ext cx="673500" cy="1265898"/>
            <a:chOff x="6720225" y="1206402"/>
            <a:chExt cx="673500" cy="1265898"/>
          </a:xfrm>
        </p:grpSpPr>
        <p:pic>
          <p:nvPicPr>
            <p:cNvPr id="539" name="Google Shape;539;p52"/>
            <p:cNvPicPr preferRelativeResize="0"/>
            <p:nvPr/>
          </p:nvPicPr>
          <p:blipFill rotWithShape="1">
            <a:blip r:embed="rId15">
              <a:alphaModFix/>
            </a:blip>
            <a:srcRect b="22995" l="12436" r="17377" t="2611"/>
            <a:stretch/>
          </p:blipFill>
          <p:spPr>
            <a:xfrm flipH="1">
              <a:off x="6750751" y="1206402"/>
              <a:ext cx="612452" cy="9740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0" name="Google Shape;540;p52"/>
            <p:cNvSpPr txBox="1"/>
            <p:nvPr/>
          </p:nvSpPr>
          <p:spPr>
            <a:xfrm>
              <a:off x="6720225" y="2180400"/>
              <a:ext cx="6735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Johnnie Williams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sp>
        <p:nvSpPr>
          <p:cNvPr id="541" name="Google Shape;541;p52"/>
          <p:cNvSpPr/>
          <p:nvPr/>
        </p:nvSpPr>
        <p:spPr>
          <a:xfrm>
            <a:off x="2387250" y="935487"/>
            <a:ext cx="2195400" cy="4084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2"/>
          <p:cNvSpPr/>
          <p:nvPr/>
        </p:nvSpPr>
        <p:spPr>
          <a:xfrm>
            <a:off x="4587825" y="935499"/>
            <a:ext cx="2195400" cy="4084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2"/>
          <p:cNvSpPr/>
          <p:nvPr/>
        </p:nvSpPr>
        <p:spPr>
          <a:xfrm>
            <a:off x="6788400" y="935474"/>
            <a:ext cx="2195400" cy="4084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4" name="Google Shape;544;p52"/>
          <p:cNvGrpSpPr/>
          <p:nvPr/>
        </p:nvGrpSpPr>
        <p:grpSpPr>
          <a:xfrm>
            <a:off x="4839075" y="119483"/>
            <a:ext cx="877500" cy="1232417"/>
            <a:chOff x="8190875" y="2292959"/>
            <a:chExt cx="877500" cy="1232417"/>
          </a:xfrm>
        </p:grpSpPr>
        <p:pic>
          <p:nvPicPr>
            <p:cNvPr id="545" name="Google Shape;545;p52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292883" y="2292959"/>
              <a:ext cx="673499" cy="790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6" name="Google Shape;546;p52"/>
            <p:cNvSpPr txBox="1"/>
            <p:nvPr/>
          </p:nvSpPr>
          <p:spPr>
            <a:xfrm>
              <a:off x="8190875" y="3083175"/>
              <a:ext cx="8775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Mohammed Qazi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547" name="Google Shape;547;p52"/>
          <p:cNvGrpSpPr/>
          <p:nvPr/>
        </p:nvGrpSpPr>
        <p:grpSpPr>
          <a:xfrm>
            <a:off x="4162495" y="139950"/>
            <a:ext cx="673500" cy="1045950"/>
            <a:chOff x="7126445" y="977800"/>
            <a:chExt cx="673500" cy="1045950"/>
          </a:xfrm>
        </p:grpSpPr>
        <p:pic>
          <p:nvPicPr>
            <p:cNvPr id="548" name="Google Shape;548;p5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7134451" y="977800"/>
              <a:ext cx="657488" cy="79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9" name="Google Shape;549;p52"/>
            <p:cNvSpPr txBox="1"/>
            <p:nvPr/>
          </p:nvSpPr>
          <p:spPr>
            <a:xfrm>
              <a:off x="7126445" y="1752250"/>
              <a:ext cx="673500" cy="2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Fan Wu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550" name="Google Shape;550;p52"/>
          <p:cNvGrpSpPr/>
          <p:nvPr/>
        </p:nvGrpSpPr>
        <p:grpSpPr>
          <a:xfrm>
            <a:off x="2729050" y="1165926"/>
            <a:ext cx="756200" cy="1316649"/>
            <a:chOff x="3886775" y="2265751"/>
            <a:chExt cx="756200" cy="1316649"/>
          </a:xfrm>
        </p:grpSpPr>
        <p:pic>
          <p:nvPicPr>
            <p:cNvPr id="551" name="Google Shape;551;p52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3886775" y="2265751"/>
              <a:ext cx="756200" cy="10586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2" name="Google Shape;552;p52"/>
            <p:cNvSpPr txBox="1"/>
            <p:nvPr/>
          </p:nvSpPr>
          <p:spPr>
            <a:xfrm>
              <a:off x="3957975" y="3290500"/>
              <a:ext cx="6138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Lisa Yan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553" name="Google Shape;553;p52"/>
          <p:cNvGrpSpPr/>
          <p:nvPr/>
        </p:nvGrpSpPr>
        <p:grpSpPr>
          <a:xfrm>
            <a:off x="4939118" y="1445187"/>
            <a:ext cx="756300" cy="984354"/>
            <a:chOff x="4957000" y="1206400"/>
            <a:chExt cx="756300" cy="984354"/>
          </a:xfrm>
        </p:grpSpPr>
        <p:pic>
          <p:nvPicPr>
            <p:cNvPr id="554" name="Google Shape;554;p52"/>
            <p:cNvPicPr preferRelativeResize="0"/>
            <p:nvPr/>
          </p:nvPicPr>
          <p:blipFill rotWithShape="1">
            <a:blip r:embed="rId19">
              <a:alphaModFix/>
            </a:blip>
            <a:srcRect b="0" l="13610" r="13603" t="0"/>
            <a:stretch/>
          </p:blipFill>
          <p:spPr>
            <a:xfrm>
              <a:off x="4957050" y="1206400"/>
              <a:ext cx="756200" cy="692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5" name="Google Shape;555;p52"/>
            <p:cNvSpPr txBox="1"/>
            <p:nvPr/>
          </p:nvSpPr>
          <p:spPr>
            <a:xfrm>
              <a:off x="4957000" y="1822354"/>
              <a:ext cx="7563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Deborah Nolan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  <p:grpSp>
        <p:nvGrpSpPr>
          <p:cNvPr id="556" name="Google Shape;556;p52"/>
          <p:cNvGrpSpPr/>
          <p:nvPr/>
        </p:nvGrpSpPr>
        <p:grpSpPr>
          <a:xfrm>
            <a:off x="2729053" y="2700311"/>
            <a:ext cx="756200" cy="1198739"/>
            <a:chOff x="328146" y="965448"/>
            <a:chExt cx="756200" cy="1198739"/>
          </a:xfrm>
        </p:grpSpPr>
        <p:pic>
          <p:nvPicPr>
            <p:cNvPr id="557" name="Google Shape;557;p52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28146" y="965448"/>
              <a:ext cx="756200" cy="9452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" name="Google Shape;558;p52"/>
            <p:cNvSpPr txBox="1"/>
            <p:nvPr/>
          </p:nvSpPr>
          <p:spPr>
            <a:xfrm>
              <a:off x="328173" y="1872288"/>
              <a:ext cx="7254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</a:rPr>
                <a:t>Suzanne Sindi</a:t>
              </a:r>
              <a:endParaRPr sz="100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3"/>
          <p:cNvSpPr txBox="1"/>
          <p:nvPr/>
        </p:nvSpPr>
        <p:spPr>
          <a:xfrm>
            <a:off x="253300" y="987850"/>
            <a:ext cx="6464700" cy="15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Online (Zoom):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Curriculum Module Teams (biweekly)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All PI meetings (monthly)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Management meetings (monthly)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4" name="Google Shape;564;p53"/>
          <p:cNvSpPr txBox="1"/>
          <p:nvPr/>
        </p:nvSpPr>
        <p:spPr>
          <a:xfrm>
            <a:off x="253300" y="292350"/>
            <a:ext cx="8496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20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rPr>
              <a:t>Curriculum Development</a:t>
            </a:r>
            <a:endParaRPr b="1" sz="2120" u="sng">
              <a:solidFill>
                <a:srgbClr val="1F49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5" name="Google Shape;565;p53"/>
          <p:cNvSpPr txBox="1"/>
          <p:nvPr/>
        </p:nvSpPr>
        <p:spPr>
          <a:xfrm>
            <a:off x="253300" y="2716500"/>
            <a:ext cx="53100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In-person: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Kickoff @ National Workshop 2023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DUBOIS/Data 6 </a:t>
            </a: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Curriculum Workshop</a:t>
            </a:r>
            <a:b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@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National Workshop 2024! </a:t>
            </a:r>
            <a:b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(yesterday)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6" name="Google Shape;566;p53"/>
          <p:cNvSpPr txBox="1"/>
          <p:nvPr/>
        </p:nvSpPr>
        <p:spPr>
          <a:xfrm>
            <a:off x="5239375" y="3342250"/>
            <a:ext cx="36156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Integrate full semester curriculum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Culturally responsive pedagogy</a:t>
            </a: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 w/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7" name="Google Shape;5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850" y="4081825"/>
            <a:ext cx="1483549" cy="450966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3"/>
          <p:cNvSpPr/>
          <p:nvPr/>
        </p:nvSpPr>
        <p:spPr>
          <a:xfrm>
            <a:off x="4869225" y="3384425"/>
            <a:ext cx="284400" cy="871500"/>
          </a:xfrm>
          <a:prstGeom prst="rightBrace">
            <a:avLst>
              <a:gd fmla="val 50000" name="adj1"/>
              <a:gd fmla="val 26904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9" name="Google Shape;56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3657" y="62153"/>
            <a:ext cx="548701" cy="54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4"/>
          <p:cNvSpPr txBox="1"/>
          <p:nvPr/>
        </p:nvSpPr>
        <p:spPr>
          <a:xfrm>
            <a:off x="2543850" y="1260092"/>
            <a:ext cx="19998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Project Planning &amp; Organization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5" name="Google Shape;575;p54"/>
          <p:cNvSpPr txBox="1"/>
          <p:nvPr/>
        </p:nvSpPr>
        <p:spPr>
          <a:xfrm>
            <a:off x="4958175" y="1260075"/>
            <a:ext cx="42144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Student curriculum developers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IT Staff @ UC Merced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6" name="Google Shape;576;p54"/>
          <p:cNvSpPr txBox="1"/>
          <p:nvPr/>
        </p:nvSpPr>
        <p:spPr>
          <a:xfrm>
            <a:off x="317600" y="1260075"/>
            <a:ext cx="18993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Kickoff!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Networking and brainstorm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7" name="Google Shape;577;p54"/>
          <p:cNvSpPr txBox="1"/>
          <p:nvPr/>
        </p:nvSpPr>
        <p:spPr>
          <a:xfrm>
            <a:off x="253300" y="292350"/>
            <a:ext cx="8496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20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rPr>
              <a:t>AY23-24: Develop Curriculum </a:t>
            </a:r>
            <a:endParaRPr b="1" sz="2120">
              <a:solidFill>
                <a:srgbClr val="1F49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p54"/>
          <p:cNvSpPr/>
          <p:nvPr/>
        </p:nvSpPr>
        <p:spPr>
          <a:xfrm>
            <a:off x="317589" y="995350"/>
            <a:ext cx="2042100" cy="303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Summer 2023</a:t>
            </a:r>
            <a:endParaRPr sz="1200"/>
          </a:p>
        </p:txBody>
      </p:sp>
      <p:sp>
        <p:nvSpPr>
          <p:cNvPr id="579" name="Google Shape;579;p54"/>
          <p:cNvSpPr/>
          <p:nvPr/>
        </p:nvSpPr>
        <p:spPr>
          <a:xfrm>
            <a:off x="2521300" y="995350"/>
            <a:ext cx="2275800" cy="303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Fall 2023</a:t>
            </a:r>
            <a:endParaRPr sz="1200"/>
          </a:p>
        </p:txBody>
      </p:sp>
      <p:sp>
        <p:nvSpPr>
          <p:cNvPr id="580" name="Google Shape;580;p54"/>
          <p:cNvSpPr/>
          <p:nvPr/>
        </p:nvSpPr>
        <p:spPr>
          <a:xfrm>
            <a:off x="4949500" y="995350"/>
            <a:ext cx="4062600" cy="303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Spring 2024</a:t>
            </a:r>
            <a:endParaRPr sz="1200"/>
          </a:p>
        </p:txBody>
      </p:sp>
      <p:sp>
        <p:nvSpPr>
          <p:cNvPr id="581" name="Google Shape;581;p54"/>
          <p:cNvSpPr txBox="1"/>
          <p:nvPr/>
        </p:nvSpPr>
        <p:spPr>
          <a:xfrm>
            <a:off x="4958175" y="1869679"/>
            <a:ext cx="42144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Course Pilot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at Freshman Spark Seminar, UC Merced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notebook infrastructure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professional development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82" name="Google Shape;582;p54"/>
          <p:cNvSpPr txBox="1"/>
          <p:nvPr/>
        </p:nvSpPr>
        <p:spPr>
          <a:xfrm>
            <a:off x="2543850" y="1869700"/>
            <a:ext cx="19998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Course approval at all institutions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83" name="Google Shape;5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657" y="62153"/>
            <a:ext cx="548701" cy="54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5"/>
          <p:cNvSpPr txBox="1"/>
          <p:nvPr/>
        </p:nvSpPr>
        <p:spPr>
          <a:xfrm>
            <a:off x="2543850" y="1260092"/>
            <a:ext cx="19998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Project Planning &amp; Organization</a:t>
            </a:r>
            <a:endParaRPr sz="1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89" name="Google Shape;589;p55"/>
          <p:cNvSpPr txBox="1"/>
          <p:nvPr/>
        </p:nvSpPr>
        <p:spPr>
          <a:xfrm>
            <a:off x="4958175" y="1260075"/>
            <a:ext cx="42144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Student curriculum developers</a:t>
            </a:r>
            <a:endParaRPr sz="1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IT Staff @ UC Merced</a:t>
            </a:r>
            <a:endParaRPr sz="1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90" name="Google Shape;590;p55"/>
          <p:cNvSpPr txBox="1"/>
          <p:nvPr/>
        </p:nvSpPr>
        <p:spPr>
          <a:xfrm>
            <a:off x="317600" y="1260075"/>
            <a:ext cx="18993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Kickoff!</a:t>
            </a:r>
            <a:endParaRPr sz="1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Networking and brainstorm</a:t>
            </a:r>
            <a:endParaRPr sz="1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91" name="Google Shape;591;p55"/>
          <p:cNvSpPr txBox="1"/>
          <p:nvPr/>
        </p:nvSpPr>
        <p:spPr>
          <a:xfrm>
            <a:off x="253300" y="292350"/>
            <a:ext cx="8496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AY23-24: Develop Curriculum →</a:t>
            </a:r>
            <a:r>
              <a:rPr b="1" lang="en" sz="2120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rPr>
              <a:t> AY24-25: Offer Course</a:t>
            </a:r>
            <a:endParaRPr b="1" sz="2120">
              <a:solidFill>
                <a:srgbClr val="1F49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2" name="Google Shape;592;p55"/>
          <p:cNvSpPr/>
          <p:nvPr/>
        </p:nvSpPr>
        <p:spPr>
          <a:xfrm>
            <a:off x="317589" y="995350"/>
            <a:ext cx="2042100" cy="3036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Summer 2023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93" name="Google Shape;593;p55"/>
          <p:cNvSpPr/>
          <p:nvPr/>
        </p:nvSpPr>
        <p:spPr>
          <a:xfrm>
            <a:off x="2521300" y="995350"/>
            <a:ext cx="2275800" cy="3036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Fall 2023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94" name="Google Shape;594;p55"/>
          <p:cNvSpPr/>
          <p:nvPr/>
        </p:nvSpPr>
        <p:spPr>
          <a:xfrm>
            <a:off x="4949500" y="995350"/>
            <a:ext cx="4062600" cy="3036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Spring 2024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95" name="Google Shape;595;p55"/>
          <p:cNvSpPr txBox="1"/>
          <p:nvPr/>
        </p:nvSpPr>
        <p:spPr>
          <a:xfrm>
            <a:off x="4958175" y="1869679"/>
            <a:ext cx="42144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Course Pilot</a:t>
            </a:r>
            <a:r>
              <a:rPr lang="en"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at Freshman Spark Seminar, UC Merced</a:t>
            </a:r>
            <a:endParaRPr sz="1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notebook infrastructure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professional development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96" name="Google Shape;596;p55"/>
          <p:cNvSpPr txBox="1"/>
          <p:nvPr/>
        </p:nvSpPr>
        <p:spPr>
          <a:xfrm>
            <a:off x="2543850" y="1869700"/>
            <a:ext cx="19998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430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Course approval at all institutions</a:t>
            </a:r>
            <a:endParaRPr sz="1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597" name="Google Shape;597;p55"/>
          <p:cNvGrpSpPr/>
          <p:nvPr/>
        </p:nvGrpSpPr>
        <p:grpSpPr>
          <a:xfrm>
            <a:off x="185775" y="3349475"/>
            <a:ext cx="8778650" cy="1641750"/>
            <a:chOff x="185775" y="3273275"/>
            <a:chExt cx="8778650" cy="1641750"/>
          </a:xfrm>
        </p:grpSpPr>
        <p:sp>
          <p:nvSpPr>
            <p:cNvPr id="598" name="Google Shape;598;p55"/>
            <p:cNvSpPr/>
            <p:nvPr/>
          </p:nvSpPr>
          <p:spPr>
            <a:xfrm>
              <a:off x="286650" y="3273275"/>
              <a:ext cx="2042100" cy="3036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F497D"/>
                  </a:solidFill>
                </a:rPr>
                <a:t>Summer 2024</a:t>
              </a:r>
              <a:endParaRPr b="1" sz="1200">
                <a:solidFill>
                  <a:srgbClr val="1F497D"/>
                </a:solidFill>
              </a:endParaRPr>
            </a:p>
          </p:txBody>
        </p:sp>
        <p:sp>
          <p:nvSpPr>
            <p:cNvPr id="599" name="Google Shape;599;p55"/>
            <p:cNvSpPr/>
            <p:nvPr/>
          </p:nvSpPr>
          <p:spPr>
            <a:xfrm>
              <a:off x="2521300" y="3273275"/>
              <a:ext cx="2275800" cy="3036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F497D"/>
                  </a:solidFill>
                </a:rPr>
                <a:t>Fall 2024</a:t>
              </a:r>
              <a:endParaRPr b="1" sz="1200">
                <a:solidFill>
                  <a:srgbClr val="1F497D"/>
                </a:solidFill>
              </a:endParaRPr>
            </a:p>
          </p:txBody>
        </p:sp>
        <p:sp>
          <p:nvSpPr>
            <p:cNvPr id="600" name="Google Shape;600;p55"/>
            <p:cNvSpPr/>
            <p:nvPr/>
          </p:nvSpPr>
          <p:spPr>
            <a:xfrm>
              <a:off x="4949500" y="3273275"/>
              <a:ext cx="3994800" cy="3036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F497D"/>
                  </a:solidFill>
                </a:rPr>
                <a:t>Spring 2025</a:t>
              </a:r>
              <a:endParaRPr b="1" sz="1200">
                <a:solidFill>
                  <a:srgbClr val="1F497D"/>
                </a:solidFill>
              </a:endParaRPr>
            </a:p>
          </p:txBody>
        </p:sp>
        <p:sp>
          <p:nvSpPr>
            <p:cNvPr id="601" name="Google Shape;601;p55"/>
            <p:cNvSpPr txBox="1"/>
            <p:nvPr/>
          </p:nvSpPr>
          <p:spPr>
            <a:xfrm>
              <a:off x="185775" y="3554525"/>
              <a:ext cx="2493000" cy="136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14300" lvl="0" marL="1143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Offering</a:t>
              </a:r>
              <a:r>
                <a:rPr lang="en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@ </a:t>
              </a:r>
              <a:br>
                <a:rPr lang="en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16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UC Berkeley</a:t>
              </a:r>
              <a:endPara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First full module integration in new curriculum</a:t>
              </a:r>
              <a:endPara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602" name="Google Shape;602;p55"/>
            <p:cNvSpPr txBox="1"/>
            <p:nvPr/>
          </p:nvSpPr>
          <p:spPr>
            <a:xfrm>
              <a:off x="2875325" y="3554525"/>
              <a:ext cx="1803300" cy="136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14300" lvl="0" marL="1143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3 Offerings</a:t>
              </a:r>
              <a:r>
                <a:rPr lang="en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@ </a:t>
              </a:r>
              <a:r>
                <a:rPr lang="en" sz="16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Laney, </a:t>
              </a:r>
              <a:br>
                <a:rPr lang="en" sz="16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16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UC Berkeley, LACC</a:t>
              </a:r>
              <a:endPara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603" name="Google Shape;603;p55"/>
            <p:cNvSpPr txBox="1"/>
            <p:nvPr/>
          </p:nvSpPr>
          <p:spPr>
            <a:xfrm>
              <a:off x="4831025" y="3554525"/>
              <a:ext cx="2275800" cy="9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14300" lvl="0" marL="1143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2 Offerings</a:t>
              </a:r>
              <a:r>
                <a:rPr lang="en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@</a:t>
              </a:r>
              <a:br>
                <a:rPr lang="en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16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UC Merced, Tuskegee University</a:t>
              </a:r>
              <a:endPara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604" name="Google Shape;604;p55"/>
            <p:cNvPicPr preferRelativeResize="0"/>
            <p:nvPr/>
          </p:nvPicPr>
          <p:blipFill rotWithShape="1">
            <a:blip r:embed="rId3">
              <a:alphaModFix/>
            </a:blip>
            <a:srcRect b="39616" l="14408" r="14543" t="17643"/>
            <a:stretch/>
          </p:blipFill>
          <p:spPr>
            <a:xfrm>
              <a:off x="3753100" y="4439200"/>
              <a:ext cx="1001724" cy="3443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5" name="Google Shape;605;p55"/>
            <p:cNvSpPr txBox="1"/>
            <p:nvPr/>
          </p:nvSpPr>
          <p:spPr>
            <a:xfrm>
              <a:off x="7106825" y="3630725"/>
              <a:ext cx="1857600" cy="9810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Open-source, modular/unified curriculum!!</a:t>
              </a:r>
              <a:endParaRPr b="1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606" name="Google Shape;60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3657" y="62153"/>
            <a:ext cx="548701" cy="54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6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interested! How do I get more info?</a:t>
            </a:r>
            <a:endParaRPr/>
          </a:p>
        </p:txBody>
      </p:sp>
      <p:sp>
        <p:nvSpPr>
          <p:cNvPr id="612" name="Google Shape;612;p56"/>
          <p:cNvSpPr txBox="1"/>
          <p:nvPr/>
        </p:nvSpPr>
        <p:spPr>
          <a:xfrm>
            <a:off x="4935025" y="1605750"/>
            <a:ext cx="3598800" cy="1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Project website: </a:t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https://dubois-ctds.github.io/</a:t>
            </a: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A first draft:</a:t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https://data6.org/</a:t>
            </a:r>
            <a:r>
              <a:rPr lang="en" sz="2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2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7"/>
          <p:cNvSpPr txBox="1"/>
          <p:nvPr/>
        </p:nvSpPr>
        <p:spPr>
          <a:xfrm>
            <a:off x="4935025" y="1605750"/>
            <a:ext cx="3598800" cy="1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Project website: </a:t>
            </a:r>
            <a:endParaRPr sz="21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https://dubois-ctds.github.io/</a:t>
            </a:r>
            <a:r>
              <a:rPr lang="en" sz="21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21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A first draft:</a:t>
            </a:r>
            <a:endParaRPr sz="21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https://data6.org/</a:t>
            </a:r>
            <a:r>
              <a:rPr lang="en" sz="21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21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18" name="Google Shape;618;p57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I’m interested! How do I get more info?</a:t>
            </a:r>
            <a:endParaRPr/>
          </a:p>
        </p:txBody>
      </p:sp>
      <p:sp>
        <p:nvSpPr>
          <p:cNvPr id="619" name="Google Shape;619;p57"/>
          <p:cNvSpPr/>
          <p:nvPr/>
        </p:nvSpPr>
        <p:spPr>
          <a:xfrm rot="-1579175">
            <a:off x="3893234" y="3785031"/>
            <a:ext cx="1002081" cy="862817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0" name="Google Shape;620;p57"/>
          <p:cNvSpPr/>
          <p:nvPr/>
        </p:nvSpPr>
        <p:spPr>
          <a:xfrm rot="9644103">
            <a:off x="7391796" y="338705"/>
            <a:ext cx="1002010" cy="86282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1" name="Google Shape;621;p57"/>
          <p:cNvSpPr/>
          <p:nvPr/>
        </p:nvSpPr>
        <p:spPr>
          <a:xfrm>
            <a:off x="3032950" y="263050"/>
            <a:ext cx="4038000" cy="1368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The full curriculum with all case study modules will be available in </a:t>
            </a:r>
            <a:r>
              <a:rPr b="1" lang="en" sz="17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2025</a:t>
            </a: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br>
              <a:rPr lang="en" sz="17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1" lang="en" sz="17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Stay in the loop</a:t>
            </a: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 with more updates by filling out our Google Form!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8"/>
          <p:cNvSpPr txBox="1"/>
          <p:nvPr>
            <p:ph idx="1" type="body"/>
          </p:nvPr>
        </p:nvSpPr>
        <p:spPr>
          <a:xfrm>
            <a:off x="4812375" y="799700"/>
            <a:ext cx="3999900" cy="38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Deb Nolan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Johnnie Williams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Yasmeen Rawajfih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Juan Meza</a:t>
            </a:r>
            <a:endParaRPr/>
          </a:p>
        </p:txBody>
      </p:sp>
      <p:sp>
        <p:nvSpPr>
          <p:cNvPr id="627" name="Google Shape;627;p58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6 Panel</a:t>
            </a:r>
            <a:endParaRPr/>
          </a:p>
        </p:txBody>
      </p:sp>
      <p:pic>
        <p:nvPicPr>
          <p:cNvPr id="628" name="Google Shape;6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400" y="1368588"/>
            <a:ext cx="1633316" cy="5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400" y="2084576"/>
            <a:ext cx="1727475" cy="4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0402" y="3620349"/>
            <a:ext cx="1876225" cy="45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0399" y="2656674"/>
            <a:ext cx="1108900" cy="8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Computational Thinking with Data and Society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Data 6 Origins: DUBOIS Project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I’m interested! How do I get more info?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Data 6 Panelists</a:t>
            </a:r>
            <a:endParaRPr/>
          </a:p>
        </p:txBody>
      </p:sp>
      <p:sp>
        <p:nvSpPr>
          <p:cNvPr id="235" name="Google Shape;235;p41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Thinking with Data and Society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9"/>
          <p:cNvSpPr txBox="1"/>
          <p:nvPr>
            <p:ph idx="4294967295" type="title"/>
          </p:nvPr>
        </p:nvSpPr>
        <p:spPr>
          <a:xfrm>
            <a:off x="2553000" y="1552800"/>
            <a:ext cx="4038000" cy="20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</a:rPr>
              <a:t>PANELIST PRESENTATIONS BEGIN HERE</a:t>
            </a:r>
            <a:endParaRPr sz="3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0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Panel order/overview</a:t>
            </a:r>
            <a:endParaRPr/>
          </a:p>
        </p:txBody>
      </p:sp>
      <p:sp>
        <p:nvSpPr>
          <p:cNvPr id="642" name="Google Shape;642;p60"/>
          <p:cNvSpPr txBox="1"/>
          <p:nvPr>
            <p:ph idx="1" type="body"/>
          </p:nvPr>
        </p:nvSpPr>
        <p:spPr>
          <a:xfrm>
            <a:off x="107050" y="402200"/>
            <a:ext cx="8520600" cy="3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AutoNum type="arabicParenR"/>
            </a:pPr>
            <a:r>
              <a:rPr lang="en"/>
              <a:t>Deb / UC Berkeley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History of Data 6 at this institution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AutoNum type="arabicParenR"/>
            </a:pPr>
            <a:r>
              <a:rPr lang="en"/>
              <a:t>Johnnie / Laney College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 8 → Data 6 evolution, level of preparation of students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HS / 4yr college / articulation + “AI” preparation / concrete next step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AutoNum type="arabicParenR"/>
            </a:pPr>
            <a:r>
              <a:rPr lang="en"/>
              <a:t>Yasmeen / Tuskegee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Tuskegee Scholars experience with Data 6 vs. Data 8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Plans for Data 6 (big), Data 8 (small, flipped) at Tuskegee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AutoNum type="arabicParenR"/>
            </a:pPr>
            <a:r>
              <a:rPr lang="en"/>
              <a:t>UC Merced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 6 as a Spark Seminar → as a potentially future class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Spark seminar curricular adaptation examples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1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61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 Nolan,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 Berkeley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62"/>
          <p:cNvSpPr txBox="1"/>
          <p:nvPr>
            <p:ph idx="1" type="body"/>
          </p:nvPr>
        </p:nvSpPr>
        <p:spPr>
          <a:xfrm>
            <a:off x="123000" y="921300"/>
            <a:ext cx="4021800" cy="16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"/>
              <a:buChar char="●"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CHALLENGE: Data 8 </a:t>
            </a: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for students with no programming background, often social science students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"/>
              <a:buChar char="●"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Alternative: S</a:t>
            </a: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ummer preparatory computing course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62"/>
          <p:cNvSpPr/>
          <p:nvPr/>
        </p:nvSpPr>
        <p:spPr>
          <a:xfrm>
            <a:off x="5898699" y="707138"/>
            <a:ext cx="2466900" cy="2420700"/>
          </a:xfrm>
          <a:prstGeom prst="ellipse">
            <a:avLst/>
          </a:prstGeom>
          <a:noFill/>
          <a:ln cap="flat" cmpd="sng" w="76200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62"/>
          <p:cNvSpPr/>
          <p:nvPr/>
        </p:nvSpPr>
        <p:spPr>
          <a:xfrm>
            <a:off x="4177577" y="707213"/>
            <a:ext cx="2645700" cy="2420700"/>
          </a:xfrm>
          <a:prstGeom prst="ellipse">
            <a:avLst/>
          </a:prstGeom>
          <a:noFill/>
          <a:ln cap="flat" cmpd="sng" w="762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62"/>
          <p:cNvSpPr/>
          <p:nvPr/>
        </p:nvSpPr>
        <p:spPr>
          <a:xfrm>
            <a:off x="5098825" y="2015663"/>
            <a:ext cx="2540700" cy="2420700"/>
          </a:xfrm>
          <a:prstGeom prst="ellipse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2"/>
          <p:cNvSpPr txBox="1"/>
          <p:nvPr/>
        </p:nvSpPr>
        <p:spPr>
          <a:xfrm>
            <a:off x="4210000" y="1508413"/>
            <a:ext cx="1688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D85C6"/>
                </a:solidFill>
              </a:rPr>
              <a:t>Computing</a:t>
            </a:r>
            <a:endParaRPr sz="2400">
              <a:solidFill>
                <a:srgbClr val="3D85C6"/>
              </a:solidFill>
            </a:endParaRPr>
          </a:p>
        </p:txBody>
      </p:sp>
      <p:sp>
        <p:nvSpPr>
          <p:cNvPr id="659" name="Google Shape;659;p62"/>
          <p:cNvSpPr txBox="1"/>
          <p:nvPr/>
        </p:nvSpPr>
        <p:spPr>
          <a:xfrm>
            <a:off x="6823275" y="1508413"/>
            <a:ext cx="1472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6B26B"/>
                </a:solidFill>
              </a:rPr>
              <a:t>Statistics</a:t>
            </a:r>
            <a:endParaRPr sz="2400">
              <a:solidFill>
                <a:srgbClr val="F6B26B"/>
              </a:solidFill>
            </a:endParaRPr>
          </a:p>
        </p:txBody>
      </p:sp>
      <p:sp>
        <p:nvSpPr>
          <p:cNvPr id="660" name="Google Shape;660;p62"/>
          <p:cNvSpPr txBox="1"/>
          <p:nvPr/>
        </p:nvSpPr>
        <p:spPr>
          <a:xfrm>
            <a:off x="5742700" y="3555688"/>
            <a:ext cx="138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3C47D"/>
                </a:solidFill>
              </a:rPr>
              <a:t>Context</a:t>
            </a:r>
            <a:endParaRPr sz="2400">
              <a:solidFill>
                <a:srgbClr val="93C47D"/>
              </a:solidFill>
            </a:endParaRPr>
          </a:p>
        </p:txBody>
      </p:sp>
      <p:sp>
        <p:nvSpPr>
          <p:cNvPr id="661" name="Google Shape;661;p62"/>
          <p:cNvSpPr txBox="1"/>
          <p:nvPr/>
        </p:nvSpPr>
        <p:spPr>
          <a:xfrm>
            <a:off x="5898700" y="2015663"/>
            <a:ext cx="10752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DATA 8</a:t>
            </a:r>
            <a:endParaRPr b="1" sz="1800">
              <a:solidFill>
                <a:srgbClr val="595959"/>
              </a:solidFill>
            </a:endParaRPr>
          </a:p>
        </p:txBody>
      </p:sp>
      <p:sp>
        <p:nvSpPr>
          <p:cNvPr id="662" name="Google Shape;662;p62"/>
          <p:cNvSpPr txBox="1"/>
          <p:nvPr/>
        </p:nvSpPr>
        <p:spPr>
          <a:xfrm>
            <a:off x="5148125" y="2559063"/>
            <a:ext cx="10752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DATA 6</a:t>
            </a:r>
            <a:endParaRPr b="1" sz="1800">
              <a:solidFill>
                <a:srgbClr val="595959"/>
              </a:solidFill>
            </a:endParaRPr>
          </a:p>
        </p:txBody>
      </p:sp>
      <p:sp>
        <p:nvSpPr>
          <p:cNvPr id="663" name="Google Shape;663;p62"/>
          <p:cNvSpPr txBox="1"/>
          <p:nvPr>
            <p:ph idx="1" type="body"/>
          </p:nvPr>
        </p:nvSpPr>
        <p:spPr>
          <a:xfrm>
            <a:off x="123000" y="2559075"/>
            <a:ext cx="40218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"/>
              <a:buChar char="●"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Alternative: Add social science + satisfy breadth requirement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2"/>
          <p:cNvSpPr txBox="1"/>
          <p:nvPr>
            <p:ph idx="1" type="body"/>
          </p:nvPr>
        </p:nvSpPr>
        <p:spPr>
          <a:xfrm>
            <a:off x="123000" y="3308600"/>
            <a:ext cx="4021800" cy="14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"/>
              <a:buChar char="●"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CHALLENGE: satisfy the SocSci breadth requirement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DUBOIS collaboration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Offer in regular academic year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3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Computer Information Systems Department (CIS)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Department Co-Chair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63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Johnnie Williams, Laney College</a:t>
            </a:r>
            <a:endParaRPr/>
          </a:p>
        </p:txBody>
      </p:sp>
      <p:pic>
        <p:nvPicPr>
          <p:cNvPr id="671" name="Google Shape;6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163" y="880099"/>
            <a:ext cx="3898325" cy="11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4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64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Laney CIS Department Guiding Principles for Course / Program Development: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Meeting students where they are developmentally.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Duplicating successful course structures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Certificate of </a:t>
            </a:r>
            <a:r>
              <a:rPr lang="en"/>
              <a:t>Achievement </a:t>
            </a:r>
            <a:r>
              <a:rPr lang="en"/>
              <a:t>and Associate Degree creation with minimal new course creation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Collaborating, Compromising, and “Sharing students” with other departments. (Math)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5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65"/>
          <p:cNvSpPr txBox="1"/>
          <p:nvPr>
            <p:ph idx="1" type="body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Why Data 6 for Laney College? (CIS 116 &amp; MATH 116, Approved Spring Semester 2024)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6  aligns with Laney CIS and Math department Data Science course and certificate goals.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Data Science Fundamentals Certificate of Achievement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 (17 Units, CIS 116, Math 118, Intro to Excel, Intro to SQL)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Data Science AS in Data Analytics and AS in Data Science 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Programming Emphasis / Job Placement </a:t>
            </a:r>
            <a:r>
              <a:rPr i="1" lang="en" sz="1400"/>
              <a:t>vs</a:t>
            </a:r>
            <a:r>
              <a:rPr lang="en" sz="1400"/>
              <a:t> Math Calculus Series for Transfer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6 aligns well with courses currently offered in the Laney CIS Department.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6 currently fulfills / aligns with 1st level programming courses offered at Laney with high student enrollment. (</a:t>
            </a:r>
            <a:r>
              <a:rPr i="1" lang="en" sz="1400"/>
              <a:t>Introduction to Programming, Intro to Object Oriented Programming [C++, Java]</a:t>
            </a:r>
            <a:r>
              <a:rPr lang="en" sz="1400"/>
              <a:t>)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6 was articulated to CSU System Spring 2024 and UCB  by Fall 2024(</a:t>
            </a:r>
            <a:r>
              <a:rPr i="1" lang="en" sz="1400">
                <a:solidFill>
                  <a:srgbClr val="FF0000"/>
                </a:solidFill>
              </a:rPr>
              <a:t>hopefully</a:t>
            </a:r>
            <a:r>
              <a:rPr lang="en" sz="1400"/>
              <a:t>).</a:t>
            </a:r>
            <a:endParaRPr sz="1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6 student learning objects align with in demand skills for Internships and Entry Level Jobs.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(Career Technical Education [CTE])</a:t>
            </a:r>
            <a:endParaRPr sz="1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6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Department of Computer Science</a:t>
            </a:r>
            <a:endParaRPr/>
          </a:p>
        </p:txBody>
      </p:sp>
      <p:sp>
        <p:nvSpPr>
          <p:cNvPr id="689" name="Google Shape;689;p66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Yasmeen Rawajfih, Tuskegee University</a:t>
            </a:r>
            <a:endParaRPr/>
          </a:p>
        </p:txBody>
      </p:sp>
      <p:pic>
        <p:nvPicPr>
          <p:cNvPr id="690" name="Google Shape;690;p66"/>
          <p:cNvPicPr preferRelativeResize="0"/>
          <p:nvPr/>
        </p:nvPicPr>
        <p:blipFill rotWithShape="1">
          <a:blip r:embed="rId3">
            <a:alphaModFix/>
          </a:blip>
          <a:srcRect b="29699" l="0" r="0" t="25491"/>
          <a:stretch/>
        </p:blipFill>
        <p:spPr>
          <a:xfrm>
            <a:off x="5014975" y="561900"/>
            <a:ext cx="3424275" cy="15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7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7"/>
          <p:cNvSpPr txBox="1"/>
          <p:nvPr>
            <p:ph idx="1" type="body"/>
          </p:nvPr>
        </p:nvSpPr>
        <p:spPr>
          <a:xfrm>
            <a:off x="308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Tuskegee Scholars at UC Berkeley (AY22-23)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7"/>
          <p:cNvSpPr/>
          <p:nvPr/>
        </p:nvSpPr>
        <p:spPr>
          <a:xfrm>
            <a:off x="256675" y="1077125"/>
            <a:ext cx="2555400" cy="561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Summer 2022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67"/>
          <p:cNvSpPr/>
          <p:nvPr/>
        </p:nvSpPr>
        <p:spPr>
          <a:xfrm>
            <a:off x="2835450" y="1077125"/>
            <a:ext cx="2555400" cy="561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Fall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2022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Google Shape;699;p67"/>
          <p:cNvSpPr txBox="1"/>
          <p:nvPr/>
        </p:nvSpPr>
        <p:spPr>
          <a:xfrm>
            <a:off x="280175" y="1913600"/>
            <a:ext cx="2211600" cy="22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First cohort - 13 scholars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Data 6 or Data 8 depending on major and comfort level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Research showcase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00" name="Google Shape;700;p67"/>
          <p:cNvSpPr txBox="1"/>
          <p:nvPr/>
        </p:nvSpPr>
        <p:spPr>
          <a:xfrm>
            <a:off x="2835450" y="2008700"/>
            <a:ext cx="2723700" cy="22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First offering of Data 8 at Tuskegee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 prerequisites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Some students that took Data 6 enrolled in Data 8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 summer scholars hired as TAs for the course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01" name="Google Shape;70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734" y="1761200"/>
            <a:ext cx="3323741" cy="21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8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68"/>
          <p:cNvSpPr txBox="1"/>
          <p:nvPr>
            <p:ph idx="1" type="body"/>
          </p:nvPr>
        </p:nvSpPr>
        <p:spPr>
          <a:xfrm>
            <a:off x="30844" y="402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Tuskegee Scholars at UC Berkeley (AY23-24 &amp; AY24-25)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6 and Data 8 at Tuskegee (AY24-25)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68"/>
          <p:cNvSpPr/>
          <p:nvPr/>
        </p:nvSpPr>
        <p:spPr>
          <a:xfrm>
            <a:off x="215000" y="1077125"/>
            <a:ext cx="1716900" cy="561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Summer 2023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68"/>
          <p:cNvSpPr/>
          <p:nvPr/>
        </p:nvSpPr>
        <p:spPr>
          <a:xfrm>
            <a:off x="1858127" y="1077125"/>
            <a:ext cx="1716900" cy="561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Fall 2023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0" name="Google Shape;710;p68"/>
          <p:cNvSpPr txBox="1"/>
          <p:nvPr/>
        </p:nvSpPr>
        <p:spPr>
          <a:xfrm>
            <a:off x="280175" y="1761200"/>
            <a:ext cx="18396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Second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cohort - </a:t>
            </a:r>
            <a:b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13 scholars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1" name="Google Shape;711;p68"/>
          <p:cNvSpPr txBox="1"/>
          <p:nvPr/>
        </p:nvSpPr>
        <p:spPr>
          <a:xfrm>
            <a:off x="2149650" y="1761200"/>
            <a:ext cx="14157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Data 8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2" name="Google Shape;712;p68"/>
          <p:cNvSpPr/>
          <p:nvPr/>
        </p:nvSpPr>
        <p:spPr>
          <a:xfrm>
            <a:off x="3522131" y="1077125"/>
            <a:ext cx="1716900" cy="561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Summer 2024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3" name="Google Shape;713;p68"/>
          <p:cNvSpPr/>
          <p:nvPr/>
        </p:nvSpPr>
        <p:spPr>
          <a:xfrm>
            <a:off x="5165259" y="1077125"/>
            <a:ext cx="1716900" cy="561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Fall 2024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4" name="Google Shape;714;p68"/>
          <p:cNvSpPr/>
          <p:nvPr/>
        </p:nvSpPr>
        <p:spPr>
          <a:xfrm>
            <a:off x="6829249" y="1077125"/>
            <a:ext cx="1839600" cy="561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Spring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2025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68"/>
          <p:cNvSpPr txBox="1"/>
          <p:nvPr/>
        </p:nvSpPr>
        <p:spPr>
          <a:xfrm>
            <a:off x="3422625" y="1761200"/>
            <a:ext cx="18396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Second cohort - </a:t>
            </a:r>
            <a:b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12 scholars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6" name="Google Shape;716;p68"/>
          <p:cNvSpPr txBox="1"/>
          <p:nvPr/>
        </p:nvSpPr>
        <p:spPr>
          <a:xfrm>
            <a:off x="5262225" y="1761200"/>
            <a:ext cx="14157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Data 8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7" name="Google Shape;717;p68"/>
          <p:cNvSpPr txBox="1"/>
          <p:nvPr/>
        </p:nvSpPr>
        <p:spPr>
          <a:xfrm>
            <a:off x="6992275" y="1761200"/>
            <a:ext cx="14157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First offering of Data 6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8" name="Google Shape;718;p68"/>
          <p:cNvSpPr txBox="1"/>
          <p:nvPr/>
        </p:nvSpPr>
        <p:spPr>
          <a:xfrm>
            <a:off x="928275" y="3167175"/>
            <a:ext cx="3576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Data 6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•Available to all majors &amp; classifications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•No prerequisites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•Engaging first experience in data science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•Larger class expected (25 – 30)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•Traditional delivery method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9" name="Google Shape;719;p68"/>
          <p:cNvSpPr txBox="1"/>
          <p:nvPr/>
        </p:nvSpPr>
        <p:spPr>
          <a:xfrm>
            <a:off x="5165250" y="3167175"/>
            <a:ext cx="30000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Data 8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•Available as a CS elective to CS majors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•Some programming experience expected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•Smaller classes (~ 10)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•Flipped classroom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50" y="508200"/>
            <a:ext cx="7073025" cy="450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2"/>
          <p:cNvSpPr txBox="1"/>
          <p:nvPr/>
        </p:nvSpPr>
        <p:spPr>
          <a:xfrm>
            <a:off x="127050" y="4789300"/>
            <a:ext cx="18039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Dorius et al. 2010 </a:t>
            </a:r>
            <a:r>
              <a:rPr lang="en" sz="13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doi</a:t>
            </a:r>
            <a:endParaRPr sz="13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2" name="Google Shape;242;p42"/>
          <p:cNvSpPr txBox="1"/>
          <p:nvPr/>
        </p:nvSpPr>
        <p:spPr>
          <a:xfrm>
            <a:off x="876025" y="147550"/>
            <a:ext cx="46617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Change in Global Gender Inequality: Five Education Indicators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43" name="Google Shape;243;p42"/>
          <p:cNvSpPr txBox="1"/>
          <p:nvPr/>
        </p:nvSpPr>
        <p:spPr>
          <a:xfrm>
            <a:off x="7200075" y="774738"/>
            <a:ext cx="1761600" cy="397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Data Talk: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(1) What do you notice?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(2) What do you wonder? 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(3) What story does this tell, especially about the community this data may impact? What story does this NOT tell?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9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Applied Mathematics Department</a:t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9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Juan Meza, UC Merced</a:t>
            </a:r>
            <a:endParaRPr/>
          </a:p>
        </p:txBody>
      </p:sp>
      <p:pic>
        <p:nvPicPr>
          <p:cNvPr id="726" name="Google Shape;72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177" y="1710274"/>
            <a:ext cx="1876225" cy="453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0"/>
          <p:cNvSpPr txBox="1"/>
          <p:nvPr>
            <p:ph type="title"/>
          </p:nvPr>
        </p:nvSpPr>
        <p:spPr>
          <a:xfrm>
            <a:off x="92050" y="-84750"/>
            <a:ext cx="85206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Spark 010 - Thinking with Data</a:t>
            </a:r>
            <a:endParaRPr b="1" sz="24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2" name="Google Shape;732;p70"/>
          <p:cNvSpPr txBox="1"/>
          <p:nvPr>
            <p:ph idx="1" type="body"/>
          </p:nvPr>
        </p:nvSpPr>
        <p:spPr>
          <a:xfrm>
            <a:off x="92050" y="698500"/>
            <a:ext cx="85206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Materials based on Data 6 @ UC Berkeley (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materials-su23</a:t>
            </a:r>
            <a:r>
              <a:rPr lang="en" sz="2200"/>
              <a:t> 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2 unit course designed for students without previous programming experience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Used JupyterHub as main platform with notebooks hosted in </a:t>
            </a:r>
            <a:r>
              <a:rPr i="1" lang="en" sz="2200"/>
              <a:t>shared</a:t>
            </a:r>
            <a:r>
              <a:rPr lang="en" sz="2200"/>
              <a:t> folder (</a:t>
            </a:r>
            <a:r>
              <a:rPr lang="en" sz="2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github</a:t>
            </a:r>
            <a:r>
              <a:rPr lang="en" sz="2200"/>
              <a:t>)</a:t>
            </a:r>
            <a:endParaRPr sz="22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200"/>
              <a:t>Datasets used:</a:t>
            </a:r>
            <a:r>
              <a:rPr lang="en" sz="2000"/>
              <a:t> 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Kaggle’s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Fast Food Restaurants</a:t>
            </a:r>
            <a:r>
              <a:rPr lang="en" sz="1800"/>
              <a:t>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U.S. State Populations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Housing Prices Data (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Zillow</a:t>
            </a:r>
            <a:r>
              <a:rPr lang="en" sz="1800"/>
              <a:t>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Number of Internet users (</a:t>
            </a:r>
            <a:r>
              <a:rPr lang="en" sz="1800" u="sng">
                <a:solidFill>
                  <a:schemeClr val="hlink"/>
                </a:solidFill>
                <a:hlinkClick r:id="rId7"/>
              </a:rPr>
              <a:t>ourworldindata.org</a:t>
            </a:r>
            <a:r>
              <a:rPr lang="en" sz="1800"/>
              <a:t>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UC Merced Enrollment (Private)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1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Learning Outcomes</a:t>
            </a:r>
            <a:endParaRPr sz="2200"/>
          </a:p>
        </p:txBody>
      </p:sp>
      <p:sp>
        <p:nvSpPr>
          <p:cNvPr id="738" name="Google Shape;738;p71"/>
          <p:cNvSpPr txBox="1"/>
          <p:nvPr>
            <p:ph idx="1" type="body"/>
          </p:nvPr>
        </p:nvSpPr>
        <p:spPr>
          <a:xfrm>
            <a:off x="-36350" y="919125"/>
            <a:ext cx="3940200" cy="3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Python Fundamentals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data structures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variables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Summary statistics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Skills and confidence in conducting analysis on “real-world” data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Graphing Data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Visualizations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739" name="Google Shape;73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1550" y="919125"/>
            <a:ext cx="5491202" cy="283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71"/>
          <p:cNvSpPr txBox="1"/>
          <p:nvPr/>
        </p:nvSpPr>
        <p:spPr>
          <a:xfrm>
            <a:off x="4256150" y="3754050"/>
            <a:ext cx="361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 Example: Chloropleth Maps</a:t>
            </a:r>
            <a:endParaRPr b="1" sz="1900"/>
          </a:p>
        </p:txBody>
      </p:sp>
      <p:sp>
        <p:nvSpPr>
          <p:cNvPr id="741" name="Google Shape;741;p71"/>
          <p:cNvSpPr txBox="1"/>
          <p:nvPr/>
        </p:nvSpPr>
        <p:spPr>
          <a:xfrm>
            <a:off x="772625" y="4279575"/>
            <a:ext cx="7102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Goals: </a:t>
            </a:r>
            <a:r>
              <a:rPr lang="en" sz="2200">
                <a:solidFill>
                  <a:schemeClr val="dk1"/>
                </a:solidFill>
              </a:rPr>
              <a:t>Teach how to solve problems and develop skills for computational thinking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2"/>
          <p:cNvSpPr txBox="1"/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Learning Outcomes</a:t>
            </a:r>
            <a:endParaRPr sz="2200"/>
          </a:p>
        </p:txBody>
      </p:sp>
      <p:sp>
        <p:nvSpPr>
          <p:cNvPr id="747" name="Google Shape;747;p72"/>
          <p:cNvSpPr txBox="1"/>
          <p:nvPr>
            <p:ph idx="1" type="body"/>
          </p:nvPr>
        </p:nvSpPr>
        <p:spPr>
          <a:xfrm>
            <a:off x="-36350" y="919125"/>
            <a:ext cx="3940200" cy="3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Python Fundamentals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○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data structures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○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Variables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○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etc.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Summary Statistics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Skills and confidence in conducting analysis on “real-world” data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Graphing Data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Visualizations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748" name="Google Shape;74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100" y="1393500"/>
            <a:ext cx="3000000" cy="2523399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72"/>
          <p:cNvSpPr txBox="1"/>
          <p:nvPr/>
        </p:nvSpPr>
        <p:spPr>
          <a:xfrm>
            <a:off x="4875050" y="3913450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72"/>
          <p:cNvPicPr preferRelativeResize="0"/>
          <p:nvPr/>
        </p:nvPicPr>
        <p:blipFill rotWithShape="1">
          <a:blip r:embed="rId4">
            <a:alphaModFix/>
          </a:blip>
          <a:srcRect b="0" l="7288" r="6355" t="0"/>
          <a:stretch/>
        </p:blipFill>
        <p:spPr>
          <a:xfrm>
            <a:off x="3436050" y="1407300"/>
            <a:ext cx="2737901" cy="244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2"/>
          <p:cNvSpPr txBox="1"/>
          <p:nvPr/>
        </p:nvSpPr>
        <p:spPr>
          <a:xfrm>
            <a:off x="4177625" y="3532450"/>
            <a:ext cx="3697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Example: Internet Users by Country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3"/>
          <p:cNvSpPr txBox="1"/>
          <p:nvPr>
            <p:ph type="title"/>
          </p:nvPr>
        </p:nvSpPr>
        <p:spPr>
          <a:xfrm>
            <a:off x="0" y="-3910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Lessons Learned</a:t>
            </a:r>
            <a:endParaRPr sz="2400"/>
          </a:p>
        </p:txBody>
      </p:sp>
      <p:sp>
        <p:nvSpPr>
          <p:cNvPr id="757" name="Google Shape;757;p73"/>
          <p:cNvSpPr txBox="1"/>
          <p:nvPr>
            <p:ph idx="1" type="body"/>
          </p:nvPr>
        </p:nvSpPr>
        <p:spPr>
          <a:xfrm>
            <a:off x="100524" y="969225"/>
            <a:ext cx="760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Use more frequent checkpoints / review previously covered material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Teach to all levels of background “CS” knowledge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Hands-on learning, help students in 1-to-1 setting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Did not</a:t>
            </a:r>
            <a:r>
              <a:rPr lang="en" sz="2200">
                <a:latin typeface="Arial"/>
                <a:ea typeface="Arial"/>
                <a:cs typeface="Arial"/>
                <a:sym typeface="Arial"/>
              </a:rPr>
              <a:t> cover all material from Data 6 (only 16 out of 26 lectures)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4"/>
          <p:cNvSpPr txBox="1"/>
          <p:nvPr>
            <p:ph type="title"/>
          </p:nvPr>
        </p:nvSpPr>
        <p:spPr>
          <a:xfrm>
            <a:off x="0" y="-3260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Next Steps</a:t>
            </a:r>
            <a:endParaRPr sz="2400"/>
          </a:p>
        </p:txBody>
      </p:sp>
      <p:sp>
        <p:nvSpPr>
          <p:cNvPr id="763" name="Google Shape;763;p74"/>
          <p:cNvSpPr txBox="1"/>
          <p:nvPr>
            <p:ph idx="1" type="body"/>
          </p:nvPr>
        </p:nvSpPr>
        <p:spPr>
          <a:xfrm>
            <a:off x="296050" y="685375"/>
            <a:ext cx="8098500" cy="21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Case Studies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Develop and i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ncorporate more examples/datasets from Social Science settings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Convert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 course from two to three units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Additional Projects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Additional material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p74"/>
          <p:cNvPicPr preferRelativeResize="0"/>
          <p:nvPr/>
        </p:nvPicPr>
        <p:blipFill rotWithShape="1">
          <a:blip r:embed="rId3">
            <a:alphaModFix/>
          </a:blip>
          <a:srcRect b="-1792" l="-1177" r="-1187" t="-1792"/>
          <a:stretch/>
        </p:blipFill>
        <p:spPr>
          <a:xfrm>
            <a:off x="551875" y="3024300"/>
            <a:ext cx="7842674" cy="21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5"/>
          <p:cNvSpPr txBox="1"/>
          <p:nvPr>
            <p:ph idx="1" type="body"/>
          </p:nvPr>
        </p:nvSpPr>
        <p:spPr>
          <a:xfrm>
            <a:off x="4812375" y="799700"/>
            <a:ext cx="3999900" cy="38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Deb Nolan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Johnnie Williams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Yasmeen Rawajfih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Juan Meza</a:t>
            </a:r>
            <a:endParaRPr/>
          </a:p>
        </p:txBody>
      </p:sp>
      <p:sp>
        <p:nvSpPr>
          <p:cNvPr id="770" name="Google Shape;770;p7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Panel Q&amp;A</a:t>
            </a:r>
            <a:endParaRPr/>
          </a:p>
        </p:txBody>
      </p:sp>
      <p:pic>
        <p:nvPicPr>
          <p:cNvPr id="771" name="Google Shape;77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400" y="1368588"/>
            <a:ext cx="1633316" cy="5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400" y="2084576"/>
            <a:ext cx="1727475" cy="4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0402" y="3620349"/>
            <a:ext cx="1876225" cy="453708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75"/>
          <p:cNvSpPr txBox="1"/>
          <p:nvPr/>
        </p:nvSpPr>
        <p:spPr>
          <a:xfrm>
            <a:off x="177925" y="591550"/>
            <a:ext cx="3598800" cy="1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Project website: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6"/>
              </a:rPr>
              <a:t>https://dubois-ctds.github.io/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 first draft: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7"/>
              </a:rPr>
              <a:t>https://data6.org/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Interest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Form: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75" name="Google Shape;775;p75"/>
          <p:cNvSpPr/>
          <p:nvPr/>
        </p:nvSpPr>
        <p:spPr>
          <a:xfrm>
            <a:off x="109932" y="2504350"/>
            <a:ext cx="1794850" cy="1946650"/>
          </a:xfrm>
          <a:custGeom>
            <a:rect b="b" l="l" r="r" t="t"/>
            <a:pathLst>
              <a:path extrusionOk="0" h="77866" w="71794">
                <a:moveTo>
                  <a:pt x="66314" y="0"/>
                </a:moveTo>
                <a:cubicBezTo>
                  <a:pt x="69707" y="0"/>
                  <a:pt x="72787" y="5757"/>
                  <a:pt x="71365" y="8838"/>
                </a:cubicBezTo>
                <a:cubicBezTo>
                  <a:pt x="69075" y="13800"/>
                  <a:pt x="62393" y="15668"/>
                  <a:pt x="57054" y="16836"/>
                </a:cubicBezTo>
                <a:cubicBezTo>
                  <a:pt x="40400" y="20479"/>
                  <a:pt x="21030" y="18818"/>
                  <a:pt x="7388" y="29042"/>
                </a:cubicBezTo>
                <a:cubicBezTo>
                  <a:pt x="-626" y="35048"/>
                  <a:pt x="3461" y="48684"/>
                  <a:pt x="1496" y="58504"/>
                </a:cubicBezTo>
                <a:cubicBezTo>
                  <a:pt x="215" y="64905"/>
                  <a:pt x="-2086" y="77866"/>
                  <a:pt x="4442" y="77866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776" name="Google Shape;776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0399" y="2656674"/>
            <a:ext cx="1108900" cy="8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/>
        </p:nvSpPr>
        <p:spPr>
          <a:xfrm>
            <a:off x="253300" y="292350"/>
            <a:ext cx="8496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20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rPr>
              <a:t>Data 6 teaches this to intro students—and more!</a:t>
            </a:r>
            <a:endParaRPr b="1" sz="2120">
              <a:solidFill>
                <a:srgbClr val="1F497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9" name="Google Shape;2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950" y="990150"/>
            <a:ext cx="4407800" cy="28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3"/>
          <p:cNvSpPr txBox="1"/>
          <p:nvPr/>
        </p:nvSpPr>
        <p:spPr>
          <a:xfrm>
            <a:off x="127050" y="986225"/>
            <a:ext cx="16431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How many variables are shown in this graph?</a:t>
            </a:r>
            <a:endParaRPr sz="2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" name="Google Shape;251;p43"/>
          <p:cNvSpPr txBox="1"/>
          <p:nvPr/>
        </p:nvSpPr>
        <p:spPr>
          <a:xfrm>
            <a:off x="212025" y="3424625"/>
            <a:ext cx="18039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What is this statistical indicator?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2" name="Google Shape;252;p43"/>
          <p:cNvSpPr/>
          <p:nvPr/>
        </p:nvSpPr>
        <p:spPr>
          <a:xfrm>
            <a:off x="1099360" y="2640025"/>
            <a:ext cx="721325" cy="783925"/>
          </a:xfrm>
          <a:custGeom>
            <a:rect b="b" l="l" r="r" t="t"/>
            <a:pathLst>
              <a:path extrusionOk="0" h="31357" w="28853">
                <a:moveTo>
                  <a:pt x="2892" y="31357"/>
                </a:moveTo>
                <a:cubicBezTo>
                  <a:pt x="470" y="25904"/>
                  <a:pt x="-1540" y="18375"/>
                  <a:pt x="1881" y="13487"/>
                </a:cubicBezTo>
                <a:cubicBezTo>
                  <a:pt x="4776" y="9351"/>
                  <a:pt x="12179" y="6303"/>
                  <a:pt x="16379" y="9104"/>
                </a:cubicBezTo>
                <a:cubicBezTo>
                  <a:pt x="18580" y="10571"/>
                  <a:pt x="17259" y="16217"/>
                  <a:pt x="14693" y="16858"/>
                </a:cubicBezTo>
                <a:cubicBezTo>
                  <a:pt x="12728" y="17349"/>
                  <a:pt x="9922" y="15493"/>
                  <a:pt x="9636" y="13487"/>
                </a:cubicBezTo>
                <a:cubicBezTo>
                  <a:pt x="8530" y="5739"/>
                  <a:pt x="21028" y="0"/>
                  <a:pt x="28854" y="0"/>
                </a:cubicBezTo>
              </a:path>
            </a:pathLst>
          </a:custGeom>
          <a:noFill/>
          <a:ln cap="flat" cmpd="sng" w="2857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53" name="Google Shape;253;p43"/>
          <p:cNvSpPr txBox="1"/>
          <p:nvPr/>
        </p:nvSpPr>
        <p:spPr>
          <a:xfrm>
            <a:off x="6795900" y="1066350"/>
            <a:ext cx="20886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How do you reproduce this graph in </a:t>
            </a: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4" name="Google Shape;254;p43"/>
          <p:cNvSpPr txBox="1"/>
          <p:nvPr/>
        </p:nvSpPr>
        <p:spPr>
          <a:xfrm>
            <a:off x="2015925" y="3982200"/>
            <a:ext cx="19140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Why may other visualizations not be sufficient?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55" name="Google Shape;2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1923" y="2078850"/>
            <a:ext cx="1512000" cy="8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525" y="3937975"/>
            <a:ext cx="1473142" cy="10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1225" y="3926380"/>
            <a:ext cx="1473150" cy="1012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9925" y="3967950"/>
            <a:ext cx="1331290" cy="9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3"/>
          <p:cNvSpPr txBox="1"/>
          <p:nvPr/>
        </p:nvSpPr>
        <p:spPr>
          <a:xfrm>
            <a:off x="127050" y="4789300"/>
            <a:ext cx="18039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Dorius et al. 2010 </a:t>
            </a:r>
            <a:r>
              <a:rPr lang="en" sz="13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8"/>
              </a:rPr>
              <a:t>doi</a:t>
            </a:r>
            <a:endParaRPr sz="13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" name="Google Shape;260;p43"/>
          <p:cNvSpPr txBox="1"/>
          <p:nvPr/>
        </p:nvSpPr>
        <p:spPr>
          <a:xfrm>
            <a:off x="1930950" y="706350"/>
            <a:ext cx="46617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Change in Global Gender Inequality: Five Education Indicators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/>
        </p:nvSpPr>
        <p:spPr>
          <a:xfrm>
            <a:off x="253300" y="292350"/>
            <a:ext cx="8496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20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rPr>
              <a:t>Computational Thinking with Data and Society</a:t>
            </a:r>
            <a:endParaRPr b="1" sz="2120">
              <a:solidFill>
                <a:srgbClr val="1F49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44"/>
          <p:cNvSpPr txBox="1"/>
          <p:nvPr/>
        </p:nvSpPr>
        <p:spPr>
          <a:xfrm>
            <a:off x="253300" y="1003175"/>
            <a:ext cx="7014000" cy="13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Data 6 facilitates multiple entryways into data science: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Students with no prior programming experience, before Data 8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Social science students, as a terminal programming course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Students interested in introductory, interdisciplinary study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/>
        </p:nvSpPr>
        <p:spPr>
          <a:xfrm>
            <a:off x="253300" y="292350"/>
            <a:ext cx="8496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20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rPr>
              <a:t>Computational Thinking with Data and Society</a:t>
            </a:r>
            <a:endParaRPr b="1" sz="2120">
              <a:solidFill>
                <a:srgbClr val="1F49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45"/>
          <p:cNvSpPr txBox="1"/>
          <p:nvPr/>
        </p:nvSpPr>
        <p:spPr>
          <a:xfrm>
            <a:off x="4012300" y="2454325"/>
            <a:ext cx="49290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 module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consists of 3-4 weeks of course materials built by an </a:t>
            </a: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interinstitutional, interdisciplinary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faculty and instructor team: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Lectures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Discussions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Labs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Homeworks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Readings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3" name="Google Shape;273;p45"/>
          <p:cNvSpPr txBox="1"/>
          <p:nvPr/>
        </p:nvSpPr>
        <p:spPr>
          <a:xfrm>
            <a:off x="253300" y="1003175"/>
            <a:ext cx="7014000" cy="13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Data 6 facilitates multiple entryways into data science:</a:t>
            </a:r>
            <a:endParaRPr sz="1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Students with no prior programming experience, before Data 8</a:t>
            </a:r>
            <a:endParaRPr sz="1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Social science students, as a terminal programming course</a:t>
            </a:r>
            <a:endParaRPr sz="1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Light"/>
              <a:buChar char="●"/>
            </a:pPr>
            <a:r>
              <a:rPr lang="en"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Students interested in introductory, interdisciplinary study</a:t>
            </a:r>
            <a:endParaRPr sz="1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4" name="Google Shape;274;p45"/>
          <p:cNvSpPr txBox="1"/>
          <p:nvPr/>
        </p:nvSpPr>
        <p:spPr>
          <a:xfrm>
            <a:off x="253300" y="2454325"/>
            <a:ext cx="3759000" cy="1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16-week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semester curriculum: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AutoNum type="arabicPeriod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Introduction to Data Fundamentals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AutoNum type="arabicPeriod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Visualization and Tables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AutoNum type="arabicPeriod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Algorithms and Functions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AutoNum type="arabicPeriod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Privacy and Text Data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Computational Thinking with Data and Society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6 Origins: DUBOIS Project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I’m interested! How do I get more info?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Data 6 Panelists</a:t>
            </a:r>
            <a:endParaRPr/>
          </a:p>
        </p:txBody>
      </p:sp>
      <p:sp>
        <p:nvSpPr>
          <p:cNvPr id="280" name="Google Shape;280;p46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6 Origins: DUBOIS Project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/>
        </p:nvSpPr>
        <p:spPr>
          <a:xfrm>
            <a:off x="253300" y="292350"/>
            <a:ext cx="8496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20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rPr>
              <a:t>How do we broaden early participation</a:t>
            </a:r>
            <a:br>
              <a:rPr b="1" lang="en" sz="2120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2120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rPr>
              <a:t>in Data Science?</a:t>
            </a:r>
            <a:endParaRPr b="1" sz="2120" u="sng">
              <a:solidFill>
                <a:srgbClr val="1F49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47"/>
          <p:cNvSpPr txBox="1"/>
          <p:nvPr/>
        </p:nvSpPr>
        <p:spPr>
          <a:xfrm>
            <a:off x="253300" y="987850"/>
            <a:ext cx="4238400" cy="22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2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ata science for </a:t>
            </a:r>
            <a:r>
              <a:rPr b="1" lang="en" sz="2300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" sz="2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ndergraduates to</a:t>
            </a:r>
            <a:br>
              <a:rPr lang="en" sz="2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1" lang="en" sz="2300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roaden</a:t>
            </a:r>
            <a:br>
              <a:rPr lang="en" sz="2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1" lang="en" sz="2300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2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pportunities for advancing an</a:t>
            </a:r>
            <a:br>
              <a:rPr lang="en" sz="2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1" lang="en" sz="2300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nclusive</a:t>
            </a:r>
            <a:br>
              <a:rPr lang="en" sz="2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1" lang="en" sz="2300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2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ociety</a:t>
            </a:r>
            <a:endParaRPr sz="23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87" name="Google Shape;2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89450"/>
            <a:ext cx="4177300" cy="31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7"/>
          <p:cNvSpPr txBox="1"/>
          <p:nvPr/>
        </p:nvSpPr>
        <p:spPr>
          <a:xfrm>
            <a:off x="5836700" y="4279125"/>
            <a:ext cx="23877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Close up on Atlanta University's "City and Rural Population. 1890" data visualization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link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289" name="Google Shape;28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800" y="3010949"/>
            <a:ext cx="845899" cy="121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1825" y="3767450"/>
            <a:ext cx="991711" cy="11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300" y="3722913"/>
            <a:ext cx="1211474" cy="121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/>
        </p:nvSpPr>
        <p:spPr>
          <a:xfrm>
            <a:off x="176425" y="3589100"/>
            <a:ext cx="42057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Goal 1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Create </a:t>
            </a: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open-source, modular introductory DS curriculum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at the intersection of computing, statistics, and the social and behavioral sciences.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7" name="Google Shape;297;p48"/>
          <p:cNvSpPr txBox="1"/>
          <p:nvPr/>
        </p:nvSpPr>
        <p:spPr>
          <a:xfrm>
            <a:off x="253300" y="292350"/>
            <a:ext cx="8496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20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rPr>
              <a:t>How do we broaden early participation</a:t>
            </a:r>
            <a:br>
              <a:rPr b="1" lang="en" sz="2120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2120">
                <a:solidFill>
                  <a:srgbClr val="1F497D"/>
                </a:solidFill>
                <a:latin typeface="Lato"/>
                <a:ea typeface="Lato"/>
                <a:cs typeface="Lato"/>
                <a:sym typeface="Lato"/>
              </a:rPr>
              <a:t>in Data Science?</a:t>
            </a:r>
            <a:endParaRPr b="1" sz="2120" u="sng">
              <a:solidFill>
                <a:srgbClr val="1F497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10141" r="9498" t="0"/>
          <a:stretch/>
        </p:blipFill>
        <p:spPr>
          <a:xfrm>
            <a:off x="540325" y="860850"/>
            <a:ext cx="3361824" cy="27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450" y="1979138"/>
            <a:ext cx="1876225" cy="640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0252" y="1049174"/>
            <a:ext cx="1876225" cy="45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5900" y="1502875"/>
            <a:ext cx="2368525" cy="68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5894" y="2320467"/>
            <a:ext cx="1343925" cy="100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8"/>
          <p:cNvSpPr txBox="1"/>
          <p:nvPr/>
        </p:nvSpPr>
        <p:spPr>
          <a:xfrm>
            <a:off x="4572000" y="3589100"/>
            <a:ext cx="43125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Goal 2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Build faculty &amp; institutional experience with </a:t>
            </a: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culturally relevant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DS curriculum to attract students with </a:t>
            </a: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diverse backgrounds &amp; interests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ecture">
  <a:themeElements>
    <a:clrScheme name="Simple Light">
      <a:dk1>
        <a:srgbClr val="000000"/>
      </a:dk1>
      <a:lt1>
        <a:srgbClr val="FFFFFF"/>
      </a:lt1>
      <a:dk2>
        <a:srgbClr val="B7B7B7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